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notesSlides/notesSlide3.xml" ContentType="application/vnd.openxmlformats-officedocument.presentationml.notesSlide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36.xml" ContentType="application/vnd.openxmlformats-officedocument.presentationml.slideLayout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Override PartName="/ppt/notesSlides/notesSlide37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  <p:sldMasterId id="2147483688" r:id="rId2"/>
    <p:sldMasterId id="2147483689" r:id="rId3"/>
    <p:sldMasterId id="2147483690" r:id="rId4"/>
  </p:sldMasterIdLst>
  <p:notesMasterIdLst>
    <p:notesMasterId r:id="rId60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314" r:id="rId31"/>
    <p:sldId id="282" r:id="rId32"/>
    <p:sldId id="283" r:id="rId33"/>
    <p:sldId id="313" r:id="rId34"/>
    <p:sldId id="285" r:id="rId35"/>
    <p:sldId id="286" r:id="rId36"/>
    <p:sldId id="287" r:id="rId37"/>
    <p:sldId id="288" r:id="rId38"/>
    <p:sldId id="289" r:id="rId39"/>
    <p:sldId id="292" r:id="rId40"/>
    <p:sldId id="293" r:id="rId41"/>
    <p:sldId id="294" r:id="rId42"/>
    <p:sldId id="295" r:id="rId43"/>
    <p:sldId id="311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</p:sldIdLst>
  <p:sldSz cx="9144000" cy="5143500" type="screen16x9"/>
  <p:notesSz cx="6858000" cy="9144000"/>
  <p:embeddedFontLst>
    <p:embeddedFont>
      <p:font typeface="Roboto" charset="0"/>
      <p:regular r:id="rId61"/>
      <p:bold r:id="rId62"/>
      <p:italic r:id="rId63"/>
      <p:boldItalic r:id="rId64"/>
    </p:embeddedFont>
    <p:embeddedFont>
      <p:font typeface="Calibri" pitchFamily="34" charset="0"/>
      <p:regular r:id="rId65"/>
      <p:bold r:id="rId66"/>
      <p:italic r:id="rId67"/>
      <p:boldItalic r:id="rId68"/>
    </p:embeddedFont>
    <p:embeddedFont>
      <p:font typeface="맑은 고딕" pitchFamily="34" charset="-127"/>
      <p:regular r:id="rId69"/>
      <p:bold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7BCBD6B5-4E3D-48BA-847D-6EC4DD23619C}">
  <a:tblStyle styleId="{7BCBD6B5-4E3D-48BA-847D-6EC4DD23619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-67" y="-78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7" Type="http://schemas.openxmlformats.org/officeDocument/2006/relationships/slide" Target="slides/slide3.xml"/><Relationship Id="rId71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font" Target="fonts/font6.fntdata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font" Target="fonts/font1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7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0aa383905c_2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10aa383905c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0aa383905c_2_2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g10aa383905c_2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0aa383905c_2_2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10aa383905c_2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0aa383905c_2_2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g10aa383905c_2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0aa383905c_2_3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g10aa383905c_2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0aa383905c_2_3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g10aa383905c_2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0aa383905c_2_3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62" name="Google Shape;462;g10aa383905c_2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0aa383905c_2_4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g10aa383905c_2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0aa383905c_2_4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g10aa383905c_2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0aa383905c_2_4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g10aa383905c_2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0aab4b99c8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g10aab4b99c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aa383905c_2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10aa383905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0aa383905c_2_4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g10aa383905c_2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0aab4b99c8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g10aab4b99c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0aab4b99c8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g10aab4b99c8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0e6169fbd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0e6169fbd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0e67070a33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g10e67070a3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10e6169fbdc_0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g10e6169fbd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10e6169fbdc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3" name="Google Shape;763;g10e6169fbdc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0e6169fbdc_0_1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g10e6169fbdc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0e75c459a1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796" name="Google Shape;796;g10e75c459a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10aa383905c_2_5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g10aa383905c_2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aa383905c_2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10aa383905c_2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10e6169fbdc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845" name="Google Shape;845;g10e6169fbdc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10e902ee85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8" name="Google Shape;868;g10e902ee85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0ccba1dee9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0ccba1dee9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10c384c6d46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906" name="Google Shape;906;g10c384c6d4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10aa383905c_2_5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g10aa383905c_2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10e67070a33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g10e67070a3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10e67070a33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g10e67070a33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10e67070a33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997" name="Google Shape;997;g10e67070a33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10e67070a33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g10e67070a3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10aa383905c_2_5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g10aa383905c_2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0aa383905c_2_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10aa383905c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10e67070a33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g10e67070a3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10e67070a33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g10e67070a3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10aa383905c_2_5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g10aa383905c_2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10e67070a33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g10e67070a33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10e67070a33_0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g10e67070a33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10aa383905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10aa383905c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10e6169fa5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g10e6169fa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10e6169fa5f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g10e6169fa5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10aa383905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10aa383905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10e87a2efee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g10e87a2efe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0aa383905c_2_1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10aa383905c_2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10e902ee851_0_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g10e902ee851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10e67070a33_0_1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g10e67070a33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10aa383905c_2_5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g10aa383905c_2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aa383905c_2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10aa383905c_2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0aa383905c_2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10aa383905c_2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0aa383905c_2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10aa383905c_2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0aa383905c_2_2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10aa383905c_2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layout">
  <p:cSld name="Cover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layout">
  <p:cSld name="End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genda slide layout">
  <p:cSld name="3_Agenda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slide layout">
  <p:cSld name="Contents slide layou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Arial"/>
              <a:buNone/>
              <a:defRPr sz="41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aam slide layout">
  <p:cSld name="4_Taam slide layou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>
            <a:spLocks noGrp="1"/>
          </p:cNvSpPr>
          <p:nvPr>
            <p:ph type="pic" idx="2"/>
          </p:nvPr>
        </p:nvSpPr>
        <p:spPr>
          <a:xfrm>
            <a:off x="210530" y="198430"/>
            <a:ext cx="8712968" cy="218167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0" name="Google Shape;90;p19"/>
          <p:cNvSpPr>
            <a:spLocks noGrp="1"/>
          </p:cNvSpPr>
          <p:nvPr>
            <p:ph type="pic" idx="3"/>
          </p:nvPr>
        </p:nvSpPr>
        <p:spPr>
          <a:xfrm>
            <a:off x="643895" y="1923678"/>
            <a:ext cx="1621132" cy="1620180"/>
          </a:xfrm>
          <a:prstGeom prst="rect">
            <a:avLst/>
          </a:prstGeom>
          <a:solidFill>
            <a:srgbClr val="F2F2F2"/>
          </a:solidFill>
          <a:ln w="1270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19"/>
          <p:cNvSpPr>
            <a:spLocks noGrp="1"/>
          </p:cNvSpPr>
          <p:nvPr>
            <p:ph type="pic" idx="4"/>
          </p:nvPr>
        </p:nvSpPr>
        <p:spPr>
          <a:xfrm>
            <a:off x="2721350" y="1923678"/>
            <a:ext cx="1621132" cy="1620180"/>
          </a:xfrm>
          <a:prstGeom prst="rect">
            <a:avLst/>
          </a:prstGeom>
          <a:solidFill>
            <a:srgbClr val="F2F2F2"/>
          </a:solidFill>
          <a:ln w="1270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19"/>
          <p:cNvSpPr>
            <a:spLocks noGrp="1"/>
          </p:cNvSpPr>
          <p:nvPr>
            <p:ph type="pic" idx="5"/>
          </p:nvPr>
        </p:nvSpPr>
        <p:spPr>
          <a:xfrm>
            <a:off x="4798804" y="1923678"/>
            <a:ext cx="1621132" cy="1620180"/>
          </a:xfrm>
          <a:prstGeom prst="rect">
            <a:avLst/>
          </a:prstGeom>
          <a:solidFill>
            <a:srgbClr val="F2F2F2"/>
          </a:solidFill>
          <a:ln w="1270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19"/>
          <p:cNvSpPr>
            <a:spLocks noGrp="1"/>
          </p:cNvSpPr>
          <p:nvPr>
            <p:ph type="pic" idx="6"/>
          </p:nvPr>
        </p:nvSpPr>
        <p:spPr>
          <a:xfrm>
            <a:off x="6876257" y="1923678"/>
            <a:ext cx="1621132" cy="1620180"/>
          </a:xfrm>
          <a:prstGeom prst="rect">
            <a:avLst/>
          </a:prstGeom>
          <a:solidFill>
            <a:srgbClr val="F2F2F2"/>
          </a:solidFill>
          <a:ln w="1270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ts slide layout">
  <p:cSld name="2_Contents slide layou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ontents slide layout">
  <p:cSld name="5_Contents slide layou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/>
          <p:nvPr/>
        </p:nvSpPr>
        <p:spPr>
          <a:xfrm>
            <a:off x="2807899" y="0"/>
            <a:ext cx="6336102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1"/>
          <p:cNvSpPr/>
          <p:nvPr/>
        </p:nvSpPr>
        <p:spPr>
          <a:xfrm>
            <a:off x="1222794" y="627572"/>
            <a:ext cx="4347713" cy="3888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1"/>
          <p:cNvSpPr>
            <a:spLocks noGrp="1"/>
          </p:cNvSpPr>
          <p:nvPr>
            <p:ph type="pic" idx="2"/>
          </p:nvPr>
        </p:nvSpPr>
        <p:spPr>
          <a:xfrm>
            <a:off x="-1" y="981450"/>
            <a:ext cx="5188789" cy="3180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ontents slide layout">
  <p:cSld name="6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Contents slide layout">
  <p:cSld name="15_Contents slide layout"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>
            <a:spLocks noGrp="1"/>
          </p:cNvSpPr>
          <p:nvPr>
            <p:ph type="pic" idx="2"/>
          </p:nvPr>
        </p:nvSpPr>
        <p:spPr>
          <a:xfrm>
            <a:off x="2728201" y="0"/>
            <a:ext cx="6415798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ontents slide layout">
  <p:cSld name="8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slide layout">
  <p:cSld name="Image slide layou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>
            <a:spLocks noGrp="1"/>
          </p:cNvSpPr>
          <p:nvPr>
            <p:ph type="pic" idx="2"/>
          </p:nvPr>
        </p:nvSpPr>
        <p:spPr>
          <a:xfrm>
            <a:off x="359229" y="0"/>
            <a:ext cx="384701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ontents slide layout">
  <p:cSld name="10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Contents slide layout">
  <p:cSld name="18_Contents slide layou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7"/>
          <p:cNvSpPr/>
          <p:nvPr/>
        </p:nvSpPr>
        <p:spPr>
          <a:xfrm>
            <a:off x="0" y="355550"/>
            <a:ext cx="8778226" cy="44324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7"/>
          <p:cNvSpPr>
            <a:spLocks noGrp="1"/>
          </p:cNvSpPr>
          <p:nvPr>
            <p:ph type="pic" idx="2"/>
          </p:nvPr>
        </p:nvSpPr>
        <p:spPr>
          <a:xfrm>
            <a:off x="0" y="0"/>
            <a:ext cx="5192486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ontents slide layout">
  <p:cSld name="12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>
            <a:spLocks noGrp="1"/>
          </p:cNvSpPr>
          <p:nvPr>
            <p:ph type="pic" idx="2"/>
          </p:nvPr>
        </p:nvSpPr>
        <p:spPr>
          <a:xfrm>
            <a:off x="3473150" y="-6269"/>
            <a:ext cx="2880000" cy="514976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2" name="Google Shape;112;p29"/>
          <p:cNvSpPr/>
          <p:nvPr/>
        </p:nvSpPr>
        <p:spPr>
          <a:xfrm rot="5400000">
            <a:off x="103500" y="-103500"/>
            <a:ext cx="621000" cy="828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9"/>
          <p:cNvSpPr/>
          <p:nvPr/>
        </p:nvSpPr>
        <p:spPr>
          <a:xfrm>
            <a:off x="6334126" y="0"/>
            <a:ext cx="2809875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ontents slide layout">
  <p:cSld name="14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Images &amp; Contents Layout">
  <p:cSld name="25_Images &amp; Contents Layou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1"/>
          <p:cNvSpPr/>
          <p:nvPr/>
        </p:nvSpPr>
        <p:spPr>
          <a:xfrm flipH="1">
            <a:off x="2873828" y="0"/>
            <a:ext cx="6270306" cy="5151664"/>
          </a:xfrm>
          <a:custGeom>
            <a:avLst/>
            <a:gdLst/>
            <a:ahLst/>
            <a:cxnLst/>
            <a:rect l="l" t="t" r="r" b="b"/>
            <a:pathLst>
              <a:path w="9162367" h="6868886" extrusionOk="0">
                <a:moveTo>
                  <a:pt x="0" y="6868886"/>
                </a:moveTo>
                <a:lnTo>
                  <a:pt x="9162367" y="0"/>
                </a:lnTo>
                <a:lnTo>
                  <a:pt x="9162367" y="6858000"/>
                </a:lnTo>
                <a:lnTo>
                  <a:pt x="0" y="686888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31"/>
          <p:cNvSpPr/>
          <p:nvPr/>
        </p:nvSpPr>
        <p:spPr>
          <a:xfrm>
            <a:off x="0" y="0"/>
            <a:ext cx="2873828" cy="515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31"/>
          <p:cNvSpPr>
            <a:spLocks noGrp="1"/>
          </p:cNvSpPr>
          <p:nvPr>
            <p:ph type="pic" idx="2"/>
          </p:nvPr>
        </p:nvSpPr>
        <p:spPr>
          <a:xfrm>
            <a:off x="6169198" y="2713373"/>
            <a:ext cx="2430000" cy="178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9" name="Google Shape;119;p31"/>
          <p:cNvSpPr>
            <a:spLocks noGrp="1"/>
          </p:cNvSpPr>
          <p:nvPr>
            <p:ph type="pic" idx="3"/>
          </p:nvPr>
        </p:nvSpPr>
        <p:spPr>
          <a:xfrm>
            <a:off x="3360887" y="2713373"/>
            <a:ext cx="2430000" cy="178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0" name="Google Shape;120;p31"/>
          <p:cNvSpPr>
            <a:spLocks noGrp="1"/>
          </p:cNvSpPr>
          <p:nvPr>
            <p:ph type="pic" idx="4"/>
          </p:nvPr>
        </p:nvSpPr>
        <p:spPr>
          <a:xfrm>
            <a:off x="3361166" y="411510"/>
            <a:ext cx="2430000" cy="178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1" name="Google Shape;121;p31"/>
          <p:cNvSpPr>
            <a:spLocks noGrp="1"/>
          </p:cNvSpPr>
          <p:nvPr>
            <p:ph type="pic" idx="5"/>
          </p:nvPr>
        </p:nvSpPr>
        <p:spPr>
          <a:xfrm>
            <a:off x="6169198" y="411510"/>
            <a:ext cx="2430000" cy="178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Contents slide layout">
  <p:cSld name="16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Contents slide layout">
  <p:cSld name="17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NG sets layout">
  <p:cSld name="PNG sets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4"/>
          <p:cNvSpPr txBox="1">
            <a:spLocks noGrp="1"/>
          </p:cNvSpPr>
          <p:nvPr>
            <p:ph type="body" idx="1"/>
          </p:nvPr>
        </p:nvSpPr>
        <p:spPr>
          <a:xfrm>
            <a:off x="242647" y="249362"/>
            <a:ext cx="8679898" cy="543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Arial"/>
              <a:buNone/>
              <a:defRPr sz="41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con sets layout">
  <p:cSld name="1_Icon sets layou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5"/>
          <p:cNvSpPr txBox="1">
            <a:spLocks noGrp="1"/>
          </p:cNvSpPr>
          <p:nvPr>
            <p:ph type="body" idx="1"/>
          </p:nvPr>
        </p:nvSpPr>
        <p:spPr>
          <a:xfrm>
            <a:off x="242647" y="92609"/>
            <a:ext cx="8679898" cy="543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Arial"/>
              <a:buNone/>
              <a:defRPr sz="41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35"/>
          <p:cNvSpPr/>
          <p:nvPr/>
        </p:nvSpPr>
        <p:spPr>
          <a:xfrm>
            <a:off x="265508" y="848693"/>
            <a:ext cx="2670575" cy="405192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35"/>
          <p:cNvSpPr/>
          <p:nvPr/>
        </p:nvSpPr>
        <p:spPr>
          <a:xfrm>
            <a:off x="398950" y="1010625"/>
            <a:ext cx="115401" cy="3761400"/>
          </a:xfrm>
          <a:prstGeom prst="roundRect">
            <a:avLst>
              <a:gd name="adj" fmla="val 50000"/>
            </a:avLst>
          </a:prstGeom>
          <a:solidFill>
            <a:schemeClr val="lt1">
              <a:alpha val="40784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35"/>
          <p:cNvSpPr/>
          <p:nvPr/>
        </p:nvSpPr>
        <p:spPr>
          <a:xfrm rot="5400000">
            <a:off x="2292883" y="957490"/>
            <a:ext cx="514387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5"/>
          <p:cNvSpPr txBox="1"/>
          <p:nvPr/>
        </p:nvSpPr>
        <p:spPr>
          <a:xfrm>
            <a:off x="533778" y="1227910"/>
            <a:ext cx="1674186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Resize without losing quality</a:t>
            </a:r>
            <a:endParaRPr sz="11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5"/>
          <p:cNvSpPr txBox="1"/>
          <p:nvPr/>
        </p:nvSpPr>
        <p:spPr>
          <a:xfrm>
            <a:off x="533778" y="1595597"/>
            <a:ext cx="167418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Change Fill Color &amp;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Line Color</a:t>
            </a:r>
            <a:endParaRPr sz="11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5"/>
          <p:cNvSpPr txBox="1"/>
          <p:nvPr/>
        </p:nvSpPr>
        <p:spPr>
          <a:xfrm>
            <a:off x="540922" y="4356328"/>
            <a:ext cx="1674000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www.allppt.com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35"/>
          <p:cNvSpPr txBox="1"/>
          <p:nvPr/>
        </p:nvSpPr>
        <p:spPr>
          <a:xfrm>
            <a:off x="540922" y="3337743"/>
            <a:ext cx="2037972" cy="1038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 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PPT TEMPLATES</a:t>
            </a:r>
            <a:endParaRPr sz="11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Slide layout">
  <p:cSld name="Section Break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ontents slide layout">
  <p:cSld name="14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slide layout">
  <p:cSld name="Contents slide layou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9"/>
          <p:cNvSpPr txBox="1">
            <a:spLocks noGrp="1"/>
          </p:cNvSpPr>
          <p:nvPr>
            <p:ph type="body" idx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Arial"/>
              <a:buNone/>
              <a:defRPr sz="41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Images &amp; Contents Layout">
  <p:cSld name="25_Images &amp; Contents Layou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0"/>
          <p:cNvSpPr/>
          <p:nvPr/>
        </p:nvSpPr>
        <p:spPr>
          <a:xfrm flipH="1">
            <a:off x="2873828" y="0"/>
            <a:ext cx="6270306" cy="5151664"/>
          </a:xfrm>
          <a:custGeom>
            <a:avLst/>
            <a:gdLst/>
            <a:ahLst/>
            <a:cxnLst/>
            <a:rect l="l" t="t" r="r" b="b"/>
            <a:pathLst>
              <a:path w="9162367" h="6868886" extrusionOk="0">
                <a:moveTo>
                  <a:pt x="0" y="6868886"/>
                </a:moveTo>
                <a:lnTo>
                  <a:pt x="9162367" y="0"/>
                </a:lnTo>
                <a:lnTo>
                  <a:pt x="9162367" y="6858000"/>
                </a:lnTo>
                <a:lnTo>
                  <a:pt x="0" y="686888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40"/>
          <p:cNvSpPr/>
          <p:nvPr/>
        </p:nvSpPr>
        <p:spPr>
          <a:xfrm>
            <a:off x="0" y="0"/>
            <a:ext cx="2873828" cy="515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40"/>
          <p:cNvSpPr>
            <a:spLocks noGrp="1"/>
          </p:cNvSpPr>
          <p:nvPr>
            <p:ph type="pic" idx="2"/>
          </p:nvPr>
        </p:nvSpPr>
        <p:spPr>
          <a:xfrm>
            <a:off x="6169198" y="2713373"/>
            <a:ext cx="2430000" cy="178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4" name="Google Shape;144;p40"/>
          <p:cNvSpPr>
            <a:spLocks noGrp="1"/>
          </p:cNvSpPr>
          <p:nvPr>
            <p:ph type="pic" idx="3"/>
          </p:nvPr>
        </p:nvSpPr>
        <p:spPr>
          <a:xfrm>
            <a:off x="3360887" y="2713373"/>
            <a:ext cx="2430000" cy="178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5" name="Google Shape;145;p40"/>
          <p:cNvSpPr>
            <a:spLocks noGrp="1"/>
          </p:cNvSpPr>
          <p:nvPr>
            <p:ph type="pic" idx="4"/>
          </p:nvPr>
        </p:nvSpPr>
        <p:spPr>
          <a:xfrm>
            <a:off x="3361166" y="411510"/>
            <a:ext cx="2430000" cy="178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6" name="Google Shape;146;p40"/>
          <p:cNvSpPr>
            <a:spLocks noGrp="1"/>
          </p:cNvSpPr>
          <p:nvPr>
            <p:ph type="pic" idx="5"/>
          </p:nvPr>
        </p:nvSpPr>
        <p:spPr>
          <a:xfrm>
            <a:off x="6169198" y="411510"/>
            <a:ext cx="2430000" cy="178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Contents slide layout">
  <p:cSld name="17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slide layout">
  <p:cSld name="Image slide layou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2"/>
          <p:cNvSpPr>
            <a:spLocks noGrp="1"/>
          </p:cNvSpPr>
          <p:nvPr>
            <p:ph type="pic" idx="2"/>
          </p:nvPr>
        </p:nvSpPr>
        <p:spPr>
          <a:xfrm>
            <a:off x="359229" y="0"/>
            <a:ext cx="384701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ontents slide layout">
  <p:cSld name="5_Contents slide layou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3"/>
          <p:cNvSpPr/>
          <p:nvPr/>
        </p:nvSpPr>
        <p:spPr>
          <a:xfrm>
            <a:off x="2807899" y="0"/>
            <a:ext cx="6336102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43"/>
          <p:cNvSpPr/>
          <p:nvPr/>
        </p:nvSpPr>
        <p:spPr>
          <a:xfrm>
            <a:off x="1222794" y="627572"/>
            <a:ext cx="4347713" cy="3888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43"/>
          <p:cNvSpPr>
            <a:spLocks noGrp="1"/>
          </p:cNvSpPr>
          <p:nvPr>
            <p:ph type="pic" idx="2"/>
          </p:nvPr>
        </p:nvSpPr>
        <p:spPr>
          <a:xfrm>
            <a:off x="-1" y="981450"/>
            <a:ext cx="5188789" cy="3180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="" xmlns:p14="http://schemas.microsoft.com/office/powerpoint/2010/main" val="18993242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Contents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279604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91" r:id="rId8"/>
    <p:sldLayoutId id="214748369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9.jpe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4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9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Productivity+Prediction+of+Garment+Employe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8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7.png"/><Relationship Id="rId5" Type="http://schemas.openxmlformats.org/officeDocument/2006/relationships/image" Target="../media/image60.png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4"/>
          <p:cNvSpPr txBox="1"/>
          <p:nvPr/>
        </p:nvSpPr>
        <p:spPr>
          <a:xfrm>
            <a:off x="449431" y="1027013"/>
            <a:ext cx="5101500" cy="18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資料採礦與文字探勘 期末報告</a:t>
            </a:r>
            <a:r>
              <a:rPr lang="zh-TW"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4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-員工的服裝生產率預測</a:t>
            </a:r>
            <a:endParaRPr sz="4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44"/>
          <p:cNvSpPr txBox="1"/>
          <p:nvPr/>
        </p:nvSpPr>
        <p:spPr>
          <a:xfrm>
            <a:off x="2752792" y="3715110"/>
            <a:ext cx="2474816" cy="5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組員</a:t>
            </a:r>
            <a:r>
              <a:rPr lang="zh-TW" sz="1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:李日弘410336128</a:t>
            </a:r>
            <a:endParaRPr sz="1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      </a:t>
            </a:r>
            <a:endParaRPr sz="1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3"/>
          <p:cNvSpPr txBox="1"/>
          <p:nvPr/>
        </p:nvSpPr>
        <p:spPr>
          <a:xfrm>
            <a:off x="1001300" y="136050"/>
            <a:ext cx="78543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1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zh-TW" sz="41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.department</a:t>
            </a:r>
            <a:endParaRPr sz="41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2" name="Google Shape;362;p53"/>
          <p:cNvGrpSpPr/>
          <p:nvPr/>
        </p:nvGrpSpPr>
        <p:grpSpPr>
          <a:xfrm>
            <a:off x="3143072" y="1788102"/>
            <a:ext cx="2470653" cy="1723120"/>
            <a:chOff x="8079073" y="2103204"/>
            <a:chExt cx="3294204" cy="2297493"/>
          </a:xfrm>
        </p:grpSpPr>
        <p:sp>
          <p:nvSpPr>
            <p:cNvPr id="363" name="Google Shape;363;p53"/>
            <p:cNvSpPr txBox="1"/>
            <p:nvPr/>
          </p:nvSpPr>
          <p:spPr>
            <a:xfrm>
              <a:off x="8079076" y="3077258"/>
              <a:ext cx="3246716" cy="13234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在department的變數中，sweing應該是原始資料打錯字，改成</a:t>
              </a:r>
              <a:r>
                <a:rPr lang="zh-TW" sz="15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sewing</a:t>
              </a:r>
              <a:r>
                <a:rPr lang="zh-TW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(縫紉部門)比較合理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53"/>
            <p:cNvSpPr txBox="1"/>
            <p:nvPr/>
          </p:nvSpPr>
          <p:spPr>
            <a:xfrm>
              <a:off x="8079073" y="2103204"/>
              <a:ext cx="3294204" cy="646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2.department</a:t>
              </a:r>
              <a:endParaRPr sz="2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53"/>
            <p:cNvSpPr/>
            <p:nvPr/>
          </p:nvSpPr>
          <p:spPr>
            <a:xfrm>
              <a:off x="8166191" y="2870337"/>
              <a:ext cx="301752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70" name="Google Shape;370;p53" descr="https://lh3.googleusercontent.com/WjGJ2KIaFj5XETpQw_1riWBjDUsa9d2-OpcMUjarlgBQ1lIhRHpuHMKoBSKRW1aIt98HDBSMaumYES4kX5eHACTrbZqpCxFmEVHb4TyfL5AgpPOO6zAEV-LKerJl1GyYSZHMDfHaa3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14476" y="1150209"/>
            <a:ext cx="685574" cy="4785834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3"/>
          <p:cNvSpPr/>
          <p:nvPr/>
        </p:nvSpPr>
        <p:spPr>
          <a:xfrm>
            <a:off x="6456023" y="1568921"/>
            <a:ext cx="815196" cy="698739"/>
          </a:xfrm>
          <a:prstGeom prst="rect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4" name="Google Shape;374;p53" descr="https://lh6.googleusercontent.com/I-ItbbqsWN7L66ZPclhpxrOuDo0yLC_kyIqj_A_DRPfDsq-S-Os_Z54EKBgwNbw5gTK2YDUrYdIjh8qUimCbjGpDbg5PDXh6RpAhohG0GOiRDPGLjHsTom_o3Q07SYksZrQQKWfmcTUH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7235" y="3364099"/>
            <a:ext cx="1908370" cy="1406168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3"/>
          <p:cNvSpPr txBox="1"/>
          <p:nvPr/>
        </p:nvSpPr>
        <p:spPr>
          <a:xfrm>
            <a:off x="763450" y="4269875"/>
            <a:ext cx="15225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sweing→sewing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4"/>
          <p:cNvSpPr txBox="1"/>
          <p:nvPr/>
        </p:nvSpPr>
        <p:spPr>
          <a:xfrm>
            <a:off x="6093591" y="415498"/>
            <a:ext cx="3050409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r>
              <a:rPr lang="zh-TW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wip(連續型)變數有506筆遺失</a:t>
            </a:r>
            <a:r>
              <a:rPr lang="zh-TW" sz="18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值</a:t>
            </a:r>
            <a:r>
              <a:rPr lang="zh-TW" altLang="en-US" sz="1800" dirty="0" smtClean="0">
                <a:solidFill>
                  <a:schemeClr val="dk1"/>
                </a:solidFill>
              </a:rPr>
              <a:t>。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1" name="Google Shape;381;p54"/>
          <p:cNvGrpSpPr/>
          <p:nvPr/>
        </p:nvGrpSpPr>
        <p:grpSpPr>
          <a:xfrm>
            <a:off x="0" y="409416"/>
            <a:ext cx="5701372" cy="754380"/>
            <a:chOff x="0" y="545888"/>
            <a:chExt cx="7601830" cy="1005840"/>
          </a:xfrm>
        </p:grpSpPr>
        <p:sp>
          <p:nvSpPr>
            <p:cNvPr id="382" name="Google Shape;382;p54"/>
            <p:cNvSpPr/>
            <p:nvPr/>
          </p:nvSpPr>
          <p:spPr>
            <a:xfrm>
              <a:off x="6663477" y="545888"/>
              <a:ext cx="731520" cy="1005840"/>
            </a:xfrm>
            <a:prstGeom prst="chevron">
              <a:avLst>
                <a:gd name="adj" fmla="val 56731"/>
              </a:avLst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54"/>
            <p:cNvSpPr/>
            <p:nvPr/>
          </p:nvSpPr>
          <p:spPr>
            <a:xfrm>
              <a:off x="0" y="545888"/>
              <a:ext cx="6427177" cy="1005840"/>
            </a:xfrm>
            <a:prstGeom prst="homePlate">
              <a:avLst>
                <a:gd name="adj" fmla="val 40909"/>
              </a:avLst>
            </a:prstGeom>
            <a:solidFill>
              <a:schemeClr val="accent1">
                <a:alpha val="69803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54"/>
            <p:cNvSpPr/>
            <p:nvPr/>
          </p:nvSpPr>
          <p:spPr>
            <a:xfrm>
              <a:off x="7053190" y="545888"/>
              <a:ext cx="548640" cy="1005840"/>
            </a:xfrm>
            <a:prstGeom prst="chevron">
              <a:avLst>
                <a:gd name="adj" fmla="val 74706"/>
              </a:avLst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54"/>
            <p:cNvSpPr/>
            <p:nvPr/>
          </p:nvSpPr>
          <p:spPr>
            <a:xfrm>
              <a:off x="6083373" y="545888"/>
              <a:ext cx="914400" cy="1005840"/>
            </a:xfrm>
            <a:prstGeom prst="chevron">
              <a:avLst>
                <a:gd name="adj" fmla="val 45057"/>
              </a:avLst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6" name="Google Shape;386;p54"/>
          <p:cNvSpPr txBox="1"/>
          <p:nvPr/>
        </p:nvSpPr>
        <p:spPr>
          <a:xfrm>
            <a:off x="359228" y="286384"/>
            <a:ext cx="3847011" cy="99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254000" marR="0" lvl="0" indent="-254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zh-TW" sz="2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8. wip</a:t>
            </a:r>
            <a:endParaRPr sz="27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7" name="Google Shape;387;p54" descr="https://lh3.googleusercontent.com/kz_u6Zfpw3WHXVD9E_cz_YmKpUPUMPI8AycklW2PI3qXHfjz9lVxTx46jsCRkojqoYMss0unctb_ao3x-7Gp2mWL_9FgUd2TMk9jDipoii9Jopa965cWIA8kVuj5fhxBypCb8-75Few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210" y="1332027"/>
            <a:ext cx="5916701" cy="3468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4" descr="https://lh5.googleusercontent.com/gLBIM4PgyAUirQ9xOBL1BOtVi4myQYvfTn5Dp03tI8TFsgo0SObCKgXuxFmPQv5Ziis8oQJkhHPoM9DZnMHyPtZpG7deA2gA2JHxvzUCUOfChzA7mPLIKHh3LRNqp9LF5u7NGhEYBckz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3834" y="1421225"/>
            <a:ext cx="485775" cy="529352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4"/>
          <p:cNvSpPr/>
          <p:nvPr/>
        </p:nvSpPr>
        <p:spPr>
          <a:xfrm>
            <a:off x="6353624" y="3687793"/>
            <a:ext cx="750498" cy="623258"/>
          </a:xfrm>
          <a:prstGeom prst="rect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472362" y="1707357"/>
            <a:ext cx="13573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tx1"/>
                </a:solidFill>
              </a:rPr>
              <a:t>總資料筆數只有</a:t>
            </a:r>
            <a:r>
              <a:rPr lang="en-US" altLang="zh-TW" dirty="0" smtClean="0">
                <a:solidFill>
                  <a:schemeClr val="tx1"/>
                </a:solidFill>
              </a:rPr>
              <a:t>1197</a:t>
            </a:r>
            <a:r>
              <a:rPr lang="zh-TW" altLang="en-US" dirty="0" smtClean="0">
                <a:solidFill>
                  <a:schemeClr val="tx1"/>
                </a:solidFill>
              </a:rPr>
              <a:t>筆，而這個變數卻有</a:t>
            </a:r>
            <a:r>
              <a:rPr lang="en-US" altLang="zh-TW" dirty="0" smtClean="0">
                <a:solidFill>
                  <a:schemeClr val="tx1"/>
                </a:solidFill>
              </a:rPr>
              <a:t>506</a:t>
            </a:r>
            <a:r>
              <a:rPr lang="zh-TW" altLang="en-US" dirty="0" smtClean="0">
                <a:solidFill>
                  <a:schemeClr val="tx1"/>
                </a:solidFill>
              </a:rPr>
              <a:t>筆遺失值，已經接近一半了，所以</a:t>
            </a:r>
            <a:r>
              <a:rPr lang="zh-TW" altLang="en-US" b="1" dirty="0" smtClean="0">
                <a:solidFill>
                  <a:srgbClr val="FF0000"/>
                </a:solidFill>
              </a:rPr>
              <a:t>直接刪除此變數</a:t>
            </a:r>
            <a:r>
              <a:rPr lang="zh-TW" altLang="zh-TW" dirty="0" smtClean="0">
                <a:solidFill>
                  <a:schemeClr val="dk1"/>
                </a:solidFill>
              </a:rPr>
              <a:t>。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55" descr="https://lh3.googleusercontent.com/zYIqrg_4t27W2WY6I8l_uwA7kAUWoaBy8AyUXTjOfxmtRXkHiSh1kNrWJV79EHJpImzokUFSfxKUAnscevcXMnMWI6QUdPpsIC6jHf79WCtNjUMD5uKSFqLDKT0UYdP-t_xAbqthuE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2491" y="2272403"/>
            <a:ext cx="5255778" cy="2750844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5"/>
          <p:cNvSpPr txBox="1"/>
          <p:nvPr/>
        </p:nvSpPr>
        <p:spPr>
          <a:xfrm>
            <a:off x="193070" y="3472863"/>
            <a:ext cx="3598241" cy="71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34275" rIns="81000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用weka的NumericToNominal將team轉換成名目尺度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55"/>
          <p:cNvSpPr/>
          <p:nvPr/>
        </p:nvSpPr>
        <p:spPr>
          <a:xfrm>
            <a:off x="4478705" y="2433250"/>
            <a:ext cx="18658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55"/>
          <p:cNvSpPr/>
          <p:nvPr/>
        </p:nvSpPr>
        <p:spPr>
          <a:xfrm>
            <a:off x="4478705" y="2433250"/>
            <a:ext cx="18658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55"/>
          <p:cNvSpPr/>
          <p:nvPr/>
        </p:nvSpPr>
        <p:spPr>
          <a:xfrm rot="5400000">
            <a:off x="5486400" y="1287494"/>
            <a:ext cx="1022230" cy="87989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0" name="Google Shape;400;p55"/>
          <p:cNvGrpSpPr/>
          <p:nvPr/>
        </p:nvGrpSpPr>
        <p:grpSpPr>
          <a:xfrm flipH="1">
            <a:off x="6820790" y="1294652"/>
            <a:ext cx="1855227" cy="665701"/>
            <a:chOff x="2943225" y="1933511"/>
            <a:chExt cx="6306406" cy="2988545"/>
          </a:xfrm>
        </p:grpSpPr>
        <p:sp>
          <p:nvSpPr>
            <p:cNvPr id="401" name="Google Shape;401;p55"/>
            <p:cNvSpPr/>
            <p:nvPr/>
          </p:nvSpPr>
          <p:spPr>
            <a:xfrm>
              <a:off x="2943225" y="3798769"/>
              <a:ext cx="2514218" cy="1123287"/>
            </a:xfrm>
            <a:custGeom>
              <a:avLst/>
              <a:gdLst/>
              <a:ahLst/>
              <a:cxnLst/>
              <a:rect l="l" t="t" r="r" b="b"/>
              <a:pathLst>
                <a:path w="2514218" h="1123287" extrusionOk="0">
                  <a:moveTo>
                    <a:pt x="0" y="443571"/>
                  </a:moveTo>
                  <a:cubicBezTo>
                    <a:pt x="2572" y="437760"/>
                    <a:pt x="6191" y="432236"/>
                    <a:pt x="7429" y="426235"/>
                  </a:cubicBezTo>
                  <a:cubicBezTo>
                    <a:pt x="40577" y="268787"/>
                    <a:pt x="144018" y="178585"/>
                    <a:pt x="293465" y="140866"/>
                  </a:cubicBezTo>
                  <a:cubicBezTo>
                    <a:pt x="940308" y="-22583"/>
                    <a:pt x="1588865" y="-61254"/>
                    <a:pt x="2240185" y="118673"/>
                  </a:cubicBezTo>
                  <a:cubicBezTo>
                    <a:pt x="2299621" y="135056"/>
                    <a:pt x="2340674" y="160583"/>
                    <a:pt x="2368201" y="217923"/>
                  </a:cubicBezTo>
                  <a:cubicBezTo>
                    <a:pt x="2410397" y="305839"/>
                    <a:pt x="2460784" y="389850"/>
                    <a:pt x="2514219" y="487386"/>
                  </a:cubicBezTo>
                  <a:cubicBezTo>
                    <a:pt x="2427637" y="477099"/>
                    <a:pt x="2351342" y="475384"/>
                    <a:pt x="2278952" y="457572"/>
                  </a:cubicBezTo>
                  <a:cubicBezTo>
                    <a:pt x="2184178" y="434236"/>
                    <a:pt x="2129314" y="458715"/>
                    <a:pt x="2070830" y="542916"/>
                  </a:cubicBezTo>
                  <a:cubicBezTo>
                    <a:pt x="1677353" y="1110130"/>
                    <a:pt x="1047750" y="1191474"/>
                    <a:pt x="588836" y="1080888"/>
                  </a:cubicBezTo>
                  <a:cubicBezTo>
                    <a:pt x="411480" y="1038121"/>
                    <a:pt x="264795" y="939823"/>
                    <a:pt x="140589" y="807045"/>
                  </a:cubicBezTo>
                  <a:cubicBezTo>
                    <a:pt x="73343" y="735036"/>
                    <a:pt x="28194" y="651311"/>
                    <a:pt x="0" y="557680"/>
                  </a:cubicBezTo>
                  <a:cubicBezTo>
                    <a:pt x="0" y="519675"/>
                    <a:pt x="0" y="481575"/>
                    <a:pt x="0" y="443571"/>
                  </a:cubicBezTo>
                  <a:close/>
                  <a:moveTo>
                    <a:pt x="834009" y="980114"/>
                  </a:moveTo>
                  <a:cubicBezTo>
                    <a:pt x="1138047" y="978209"/>
                    <a:pt x="1360170" y="919344"/>
                    <a:pt x="1569625" y="821523"/>
                  </a:cubicBezTo>
                  <a:cubicBezTo>
                    <a:pt x="1718310" y="752085"/>
                    <a:pt x="1823180" y="631880"/>
                    <a:pt x="1868614" y="470241"/>
                  </a:cubicBezTo>
                  <a:cubicBezTo>
                    <a:pt x="1898428" y="364037"/>
                    <a:pt x="1851946" y="282503"/>
                    <a:pt x="1746028" y="255261"/>
                  </a:cubicBezTo>
                  <a:cubicBezTo>
                    <a:pt x="1694879" y="242117"/>
                    <a:pt x="1638491" y="234021"/>
                    <a:pt x="1586770" y="240974"/>
                  </a:cubicBezTo>
                  <a:cubicBezTo>
                    <a:pt x="1231773" y="288694"/>
                    <a:pt x="877348" y="340129"/>
                    <a:pt x="523018" y="392421"/>
                  </a:cubicBezTo>
                  <a:cubicBezTo>
                    <a:pt x="457581" y="402042"/>
                    <a:pt x="390811" y="413853"/>
                    <a:pt x="329470" y="437379"/>
                  </a:cubicBezTo>
                  <a:cubicBezTo>
                    <a:pt x="232219" y="474717"/>
                    <a:pt x="204502" y="545298"/>
                    <a:pt x="236220" y="644358"/>
                  </a:cubicBezTo>
                  <a:cubicBezTo>
                    <a:pt x="269748" y="748942"/>
                    <a:pt x="344519" y="817999"/>
                    <a:pt x="437198" y="868862"/>
                  </a:cubicBezTo>
                  <a:cubicBezTo>
                    <a:pt x="582263" y="948396"/>
                    <a:pt x="739045" y="981638"/>
                    <a:pt x="834009" y="9801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55"/>
            <p:cNvSpPr/>
            <p:nvPr/>
          </p:nvSpPr>
          <p:spPr>
            <a:xfrm>
              <a:off x="5801486" y="2788431"/>
              <a:ext cx="3406330" cy="881636"/>
            </a:xfrm>
            <a:custGeom>
              <a:avLst/>
              <a:gdLst/>
              <a:ahLst/>
              <a:cxnLst/>
              <a:rect l="l" t="t" r="r" b="b"/>
              <a:pathLst>
                <a:path w="3406330" h="881636" extrusionOk="0">
                  <a:moveTo>
                    <a:pt x="95" y="720102"/>
                  </a:moveTo>
                  <a:cubicBezTo>
                    <a:pt x="67913" y="707910"/>
                    <a:pt x="136493" y="698861"/>
                    <a:pt x="203359" y="682859"/>
                  </a:cubicBezTo>
                  <a:cubicBezTo>
                    <a:pt x="305658" y="658380"/>
                    <a:pt x="395002" y="609136"/>
                    <a:pt x="468059" y="531507"/>
                  </a:cubicBezTo>
                  <a:cubicBezTo>
                    <a:pt x="481394" y="517315"/>
                    <a:pt x="500825" y="505885"/>
                    <a:pt x="519494" y="499884"/>
                  </a:cubicBezTo>
                  <a:cubicBezTo>
                    <a:pt x="1014889" y="341388"/>
                    <a:pt x="1511142" y="185845"/>
                    <a:pt x="2023110" y="87928"/>
                  </a:cubicBezTo>
                  <a:cubicBezTo>
                    <a:pt x="2406491" y="14585"/>
                    <a:pt x="2792254" y="-25134"/>
                    <a:pt x="3182683" y="17538"/>
                  </a:cubicBezTo>
                  <a:cubicBezTo>
                    <a:pt x="3257264" y="25729"/>
                    <a:pt x="3331465" y="38302"/>
                    <a:pt x="3405855" y="48875"/>
                  </a:cubicBezTo>
                  <a:cubicBezTo>
                    <a:pt x="3406045" y="53257"/>
                    <a:pt x="3406140" y="57638"/>
                    <a:pt x="3406331" y="62020"/>
                  </a:cubicBezTo>
                  <a:cubicBezTo>
                    <a:pt x="3307842" y="100215"/>
                    <a:pt x="3209354" y="138696"/>
                    <a:pt x="3110770" y="176606"/>
                  </a:cubicBezTo>
                  <a:cubicBezTo>
                    <a:pt x="2514600" y="406253"/>
                    <a:pt x="1918621" y="636377"/>
                    <a:pt x="1321784" y="864311"/>
                  </a:cubicBezTo>
                  <a:cubicBezTo>
                    <a:pt x="1283780" y="878884"/>
                    <a:pt x="1237964" y="884980"/>
                    <a:pt x="1197674" y="879836"/>
                  </a:cubicBezTo>
                  <a:cubicBezTo>
                    <a:pt x="905066" y="843070"/>
                    <a:pt x="612934" y="802017"/>
                    <a:pt x="320516" y="763441"/>
                  </a:cubicBezTo>
                  <a:cubicBezTo>
                    <a:pt x="213932" y="749344"/>
                    <a:pt x="106871" y="738485"/>
                    <a:pt x="0" y="726103"/>
                  </a:cubicBezTo>
                  <a:cubicBezTo>
                    <a:pt x="0" y="724103"/>
                    <a:pt x="0" y="722102"/>
                    <a:pt x="95" y="7201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55"/>
            <p:cNvSpPr/>
            <p:nvPr/>
          </p:nvSpPr>
          <p:spPr>
            <a:xfrm>
              <a:off x="3253229" y="1933511"/>
              <a:ext cx="2252736" cy="1895062"/>
            </a:xfrm>
            <a:custGeom>
              <a:avLst/>
              <a:gdLst/>
              <a:ahLst/>
              <a:cxnLst/>
              <a:rect l="l" t="t" r="r" b="b"/>
              <a:pathLst>
                <a:path w="2252736" h="1895062" extrusionOk="0">
                  <a:moveTo>
                    <a:pt x="2026001" y="1895063"/>
                  </a:moveTo>
                  <a:cubicBezTo>
                    <a:pt x="1981805" y="1815719"/>
                    <a:pt x="1944563" y="1742567"/>
                    <a:pt x="1901605" y="1672844"/>
                  </a:cubicBezTo>
                  <a:cubicBezTo>
                    <a:pt x="1701675" y="1348232"/>
                    <a:pt x="1410686" y="1219264"/>
                    <a:pt x="1035401" y="1276128"/>
                  </a:cubicBezTo>
                  <a:cubicBezTo>
                    <a:pt x="975870" y="1285177"/>
                    <a:pt x="916339" y="1295750"/>
                    <a:pt x="858141" y="1310894"/>
                  </a:cubicBezTo>
                  <a:cubicBezTo>
                    <a:pt x="823661" y="1319943"/>
                    <a:pt x="802134" y="1310799"/>
                    <a:pt x="779084" y="1286510"/>
                  </a:cubicBezTo>
                  <a:cubicBezTo>
                    <a:pt x="720029" y="1224503"/>
                    <a:pt x="660497" y="1162781"/>
                    <a:pt x="597347" y="1104964"/>
                  </a:cubicBezTo>
                  <a:cubicBezTo>
                    <a:pt x="579249" y="1088390"/>
                    <a:pt x="547340" y="1075913"/>
                    <a:pt x="523528" y="1078389"/>
                  </a:cubicBezTo>
                  <a:cubicBezTo>
                    <a:pt x="380843" y="1093439"/>
                    <a:pt x="264638" y="1045623"/>
                    <a:pt x="170912" y="940086"/>
                  </a:cubicBezTo>
                  <a:cubicBezTo>
                    <a:pt x="84711" y="842931"/>
                    <a:pt x="31466" y="728536"/>
                    <a:pt x="6892" y="601949"/>
                  </a:cubicBezTo>
                  <a:cubicBezTo>
                    <a:pt x="-14158" y="493840"/>
                    <a:pt x="14417" y="394399"/>
                    <a:pt x="73472" y="303245"/>
                  </a:cubicBezTo>
                  <a:cubicBezTo>
                    <a:pt x="253875" y="25019"/>
                    <a:pt x="546674" y="-66135"/>
                    <a:pt x="883097" y="47975"/>
                  </a:cubicBezTo>
                  <a:cubicBezTo>
                    <a:pt x="1226854" y="164561"/>
                    <a:pt x="1399161" y="413735"/>
                    <a:pt x="1442119" y="763683"/>
                  </a:cubicBezTo>
                  <a:cubicBezTo>
                    <a:pt x="1448501" y="815499"/>
                    <a:pt x="1452025" y="867982"/>
                    <a:pt x="1451834" y="920179"/>
                  </a:cubicBezTo>
                  <a:cubicBezTo>
                    <a:pt x="1451739" y="953040"/>
                    <a:pt x="1464788" y="966661"/>
                    <a:pt x="1494030" y="978091"/>
                  </a:cubicBezTo>
                  <a:cubicBezTo>
                    <a:pt x="1785876" y="1091629"/>
                    <a:pt x="2026097" y="1276128"/>
                    <a:pt x="2228884" y="1512539"/>
                  </a:cubicBezTo>
                  <a:cubicBezTo>
                    <a:pt x="2256983" y="1545305"/>
                    <a:pt x="2262126" y="1568165"/>
                    <a:pt x="2234218" y="1604836"/>
                  </a:cubicBezTo>
                  <a:cubicBezTo>
                    <a:pt x="2163447" y="1698086"/>
                    <a:pt x="2097344" y="1794955"/>
                    <a:pt x="2026001" y="1895063"/>
                  </a:cubicBezTo>
                  <a:close/>
                  <a:moveTo>
                    <a:pt x="721934" y="115983"/>
                  </a:moveTo>
                  <a:cubicBezTo>
                    <a:pt x="687263" y="117698"/>
                    <a:pt x="664974" y="118174"/>
                    <a:pt x="642876" y="119984"/>
                  </a:cubicBezTo>
                  <a:cubicBezTo>
                    <a:pt x="360936" y="143320"/>
                    <a:pt x="208631" y="411544"/>
                    <a:pt x="333504" y="664528"/>
                  </a:cubicBezTo>
                  <a:cubicBezTo>
                    <a:pt x="444756" y="889985"/>
                    <a:pt x="738888" y="1024382"/>
                    <a:pt x="986443" y="963041"/>
                  </a:cubicBezTo>
                  <a:cubicBezTo>
                    <a:pt x="1249523" y="897890"/>
                    <a:pt x="1363442" y="639287"/>
                    <a:pt x="1223996" y="406115"/>
                  </a:cubicBezTo>
                  <a:cubicBezTo>
                    <a:pt x="1109696" y="214853"/>
                    <a:pt x="933008" y="121127"/>
                    <a:pt x="721934" y="1159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55"/>
            <p:cNvSpPr/>
            <p:nvPr/>
          </p:nvSpPr>
          <p:spPr>
            <a:xfrm>
              <a:off x="5294626" y="3506260"/>
              <a:ext cx="3867185" cy="647148"/>
            </a:xfrm>
            <a:custGeom>
              <a:avLst/>
              <a:gdLst/>
              <a:ahLst/>
              <a:cxnLst/>
              <a:rect l="l" t="t" r="r" b="b"/>
              <a:pathLst>
                <a:path w="3867185" h="647148" extrusionOk="0">
                  <a:moveTo>
                    <a:pt x="3866423" y="586441"/>
                  </a:moveTo>
                  <a:cubicBezTo>
                    <a:pt x="3762506" y="594537"/>
                    <a:pt x="3658587" y="603491"/>
                    <a:pt x="3554670" y="610540"/>
                  </a:cubicBezTo>
                  <a:cubicBezTo>
                    <a:pt x="2857154" y="657498"/>
                    <a:pt x="2158972" y="651021"/>
                    <a:pt x="1460694" y="636352"/>
                  </a:cubicBezTo>
                  <a:cubicBezTo>
                    <a:pt x="1019591" y="627018"/>
                    <a:pt x="578584" y="613778"/>
                    <a:pt x="137576" y="604158"/>
                  </a:cubicBezTo>
                  <a:cubicBezTo>
                    <a:pt x="97571" y="603300"/>
                    <a:pt x="78712" y="591013"/>
                    <a:pt x="66805" y="553294"/>
                  </a:cubicBezTo>
                  <a:cubicBezTo>
                    <a:pt x="48232" y="494525"/>
                    <a:pt x="21657" y="438232"/>
                    <a:pt x="2893" y="379558"/>
                  </a:cubicBezTo>
                  <a:cubicBezTo>
                    <a:pt x="-2727" y="362127"/>
                    <a:pt x="-60" y="335457"/>
                    <a:pt x="10036" y="320694"/>
                  </a:cubicBezTo>
                  <a:cubicBezTo>
                    <a:pt x="78807" y="219919"/>
                    <a:pt x="149768" y="120478"/>
                    <a:pt x="222444" y="22466"/>
                  </a:cubicBezTo>
                  <a:cubicBezTo>
                    <a:pt x="232064" y="9417"/>
                    <a:pt x="256258" y="-1537"/>
                    <a:pt x="272260" y="177"/>
                  </a:cubicBezTo>
                  <a:cubicBezTo>
                    <a:pt x="500955" y="24752"/>
                    <a:pt x="729174" y="52851"/>
                    <a:pt x="957964" y="76758"/>
                  </a:cubicBezTo>
                  <a:cubicBezTo>
                    <a:pt x="995969" y="80759"/>
                    <a:pt x="1005399" y="96570"/>
                    <a:pt x="1007590" y="129146"/>
                  </a:cubicBezTo>
                  <a:cubicBezTo>
                    <a:pt x="1013876" y="224015"/>
                    <a:pt x="1022544" y="318694"/>
                    <a:pt x="1028068" y="413658"/>
                  </a:cubicBezTo>
                  <a:cubicBezTo>
                    <a:pt x="1029688" y="441375"/>
                    <a:pt x="1038737" y="451758"/>
                    <a:pt x="1067026" y="453758"/>
                  </a:cubicBezTo>
                  <a:cubicBezTo>
                    <a:pt x="1310771" y="470712"/>
                    <a:pt x="1554230" y="491572"/>
                    <a:pt x="1798070" y="506526"/>
                  </a:cubicBezTo>
                  <a:cubicBezTo>
                    <a:pt x="2461867" y="547294"/>
                    <a:pt x="3126236" y="572820"/>
                    <a:pt x="3791366" y="574630"/>
                  </a:cubicBezTo>
                  <a:cubicBezTo>
                    <a:pt x="3816608" y="574725"/>
                    <a:pt x="3841944" y="574630"/>
                    <a:pt x="3867185" y="574630"/>
                  </a:cubicBezTo>
                  <a:cubicBezTo>
                    <a:pt x="3866900" y="578440"/>
                    <a:pt x="3866614" y="582441"/>
                    <a:pt x="3866423" y="586441"/>
                  </a:cubicBezTo>
                  <a:close/>
                  <a:moveTo>
                    <a:pt x="473237" y="300501"/>
                  </a:moveTo>
                  <a:cubicBezTo>
                    <a:pt x="473428" y="407276"/>
                    <a:pt x="551247" y="490334"/>
                    <a:pt x="650497" y="489667"/>
                  </a:cubicBezTo>
                  <a:cubicBezTo>
                    <a:pt x="747652" y="489000"/>
                    <a:pt x="826615" y="402704"/>
                    <a:pt x="826234" y="297453"/>
                  </a:cubicBezTo>
                  <a:cubicBezTo>
                    <a:pt x="825948" y="192011"/>
                    <a:pt x="746129" y="106953"/>
                    <a:pt x="648307" y="107810"/>
                  </a:cubicBezTo>
                  <a:cubicBezTo>
                    <a:pt x="550961" y="108667"/>
                    <a:pt x="473047" y="194487"/>
                    <a:pt x="473237" y="3005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55"/>
            <p:cNvSpPr/>
            <p:nvPr/>
          </p:nvSpPr>
          <p:spPr>
            <a:xfrm>
              <a:off x="6315360" y="3591591"/>
              <a:ext cx="2934271" cy="472497"/>
            </a:xfrm>
            <a:custGeom>
              <a:avLst/>
              <a:gdLst/>
              <a:ahLst/>
              <a:cxnLst/>
              <a:rect l="l" t="t" r="r" b="b"/>
              <a:pathLst>
                <a:path w="2934271" h="472497" extrusionOk="0">
                  <a:moveTo>
                    <a:pt x="0" y="0"/>
                  </a:moveTo>
                  <a:cubicBezTo>
                    <a:pt x="983361" y="137446"/>
                    <a:pt x="1956721" y="273558"/>
                    <a:pt x="2934272" y="410242"/>
                  </a:cubicBezTo>
                  <a:cubicBezTo>
                    <a:pt x="2912745" y="451961"/>
                    <a:pt x="2889028" y="473773"/>
                    <a:pt x="2843498" y="472440"/>
                  </a:cubicBezTo>
                  <a:cubicBezTo>
                    <a:pt x="2281904" y="455771"/>
                    <a:pt x="1720120" y="445294"/>
                    <a:pt x="1158812" y="423100"/>
                  </a:cubicBezTo>
                  <a:cubicBezTo>
                    <a:pt x="797433" y="408813"/>
                    <a:pt x="436626" y="377761"/>
                    <a:pt x="75533" y="355378"/>
                  </a:cubicBezTo>
                  <a:cubicBezTo>
                    <a:pt x="41243" y="353282"/>
                    <a:pt x="24860" y="344234"/>
                    <a:pt x="22860" y="306610"/>
                  </a:cubicBezTo>
                  <a:cubicBezTo>
                    <a:pt x="17526" y="207454"/>
                    <a:pt x="8382" y="10849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55"/>
            <p:cNvSpPr/>
            <p:nvPr/>
          </p:nvSpPr>
          <p:spPr>
            <a:xfrm>
              <a:off x="5394293" y="4133469"/>
              <a:ext cx="445198" cy="146153"/>
            </a:xfrm>
            <a:custGeom>
              <a:avLst/>
              <a:gdLst/>
              <a:ahLst/>
              <a:cxnLst/>
              <a:rect l="l" t="t" r="r" b="b"/>
              <a:pathLst>
                <a:path w="445198" h="146153" extrusionOk="0">
                  <a:moveTo>
                    <a:pt x="445199" y="15430"/>
                  </a:moveTo>
                  <a:cubicBezTo>
                    <a:pt x="331946" y="58960"/>
                    <a:pt x="218789" y="102870"/>
                    <a:pt x="105156" y="145351"/>
                  </a:cubicBezTo>
                  <a:cubicBezTo>
                    <a:pt x="97727" y="148114"/>
                    <a:pt x="81534" y="143351"/>
                    <a:pt x="77724" y="137065"/>
                  </a:cubicBezTo>
                  <a:cubicBezTo>
                    <a:pt x="51054" y="93059"/>
                    <a:pt x="26670" y="47720"/>
                    <a:pt x="0" y="0"/>
                  </a:cubicBezTo>
                  <a:cubicBezTo>
                    <a:pt x="153067" y="0"/>
                    <a:pt x="298037" y="0"/>
                    <a:pt x="442913" y="0"/>
                  </a:cubicBezTo>
                  <a:cubicBezTo>
                    <a:pt x="443579" y="5143"/>
                    <a:pt x="444341" y="10287"/>
                    <a:pt x="445199" y="154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55"/>
            <p:cNvSpPr/>
            <p:nvPr/>
          </p:nvSpPr>
          <p:spPr>
            <a:xfrm>
              <a:off x="5767863" y="3614064"/>
              <a:ext cx="352997" cy="381867"/>
            </a:xfrm>
            <a:custGeom>
              <a:avLst/>
              <a:gdLst/>
              <a:ahLst/>
              <a:cxnLst/>
              <a:rect l="l" t="t" r="r" b="b"/>
              <a:pathLst>
                <a:path w="352997" h="381867" extrusionOk="0">
                  <a:moveTo>
                    <a:pt x="0" y="192697"/>
                  </a:moveTo>
                  <a:cubicBezTo>
                    <a:pt x="-190" y="86684"/>
                    <a:pt x="77724" y="959"/>
                    <a:pt x="175070" y="6"/>
                  </a:cubicBezTo>
                  <a:cubicBezTo>
                    <a:pt x="272892" y="-851"/>
                    <a:pt x="352616" y="84112"/>
                    <a:pt x="352997" y="189649"/>
                  </a:cubicBezTo>
                  <a:cubicBezTo>
                    <a:pt x="353283" y="294901"/>
                    <a:pt x="274416" y="381292"/>
                    <a:pt x="177261" y="381864"/>
                  </a:cubicBezTo>
                  <a:cubicBezTo>
                    <a:pt x="78010" y="382530"/>
                    <a:pt x="191" y="299472"/>
                    <a:pt x="0" y="192697"/>
                  </a:cubicBezTo>
                  <a:close/>
                  <a:moveTo>
                    <a:pt x="167736" y="361671"/>
                  </a:moveTo>
                  <a:cubicBezTo>
                    <a:pt x="154020" y="250228"/>
                    <a:pt x="140875" y="143358"/>
                    <a:pt x="127636" y="35344"/>
                  </a:cubicBezTo>
                  <a:cubicBezTo>
                    <a:pt x="55436" y="55156"/>
                    <a:pt x="12097" y="123927"/>
                    <a:pt x="16669" y="202127"/>
                  </a:cubicBezTo>
                  <a:cubicBezTo>
                    <a:pt x="21622" y="288233"/>
                    <a:pt x="74296" y="347479"/>
                    <a:pt x="167736" y="361671"/>
                  </a:cubicBezTo>
                  <a:close/>
                  <a:moveTo>
                    <a:pt x="184500" y="20962"/>
                  </a:moveTo>
                  <a:cubicBezTo>
                    <a:pt x="198882" y="132118"/>
                    <a:pt x="212789" y="238893"/>
                    <a:pt x="226696" y="346717"/>
                  </a:cubicBezTo>
                  <a:cubicBezTo>
                    <a:pt x="298895" y="326238"/>
                    <a:pt x="342615" y="252895"/>
                    <a:pt x="334899" y="173838"/>
                  </a:cubicBezTo>
                  <a:cubicBezTo>
                    <a:pt x="326517" y="88399"/>
                    <a:pt x="272892" y="30867"/>
                    <a:pt x="184500" y="20962"/>
                  </a:cubicBezTo>
                  <a:close/>
                  <a:moveTo>
                    <a:pt x="165545" y="22485"/>
                  </a:moveTo>
                  <a:cubicBezTo>
                    <a:pt x="158020" y="23247"/>
                    <a:pt x="150496" y="24105"/>
                    <a:pt x="142971" y="24867"/>
                  </a:cubicBezTo>
                  <a:cubicBezTo>
                    <a:pt x="157544" y="136785"/>
                    <a:pt x="172213" y="248704"/>
                    <a:pt x="186786" y="360623"/>
                  </a:cubicBezTo>
                  <a:cubicBezTo>
                    <a:pt x="194120" y="359671"/>
                    <a:pt x="201549" y="358623"/>
                    <a:pt x="208884" y="357670"/>
                  </a:cubicBezTo>
                  <a:cubicBezTo>
                    <a:pt x="194406" y="246037"/>
                    <a:pt x="179928" y="134214"/>
                    <a:pt x="165545" y="224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55"/>
            <p:cNvSpPr/>
            <p:nvPr/>
          </p:nvSpPr>
          <p:spPr>
            <a:xfrm>
              <a:off x="5784215" y="3649503"/>
              <a:ext cx="151383" cy="326231"/>
            </a:xfrm>
            <a:custGeom>
              <a:avLst/>
              <a:gdLst/>
              <a:ahLst/>
              <a:cxnLst/>
              <a:rect l="l" t="t" r="r" b="b"/>
              <a:pathLst>
                <a:path w="151383" h="326231" extrusionOk="0">
                  <a:moveTo>
                    <a:pt x="151384" y="326231"/>
                  </a:moveTo>
                  <a:cubicBezTo>
                    <a:pt x="57943" y="312039"/>
                    <a:pt x="5270" y="252889"/>
                    <a:pt x="317" y="166783"/>
                  </a:cubicBezTo>
                  <a:cubicBezTo>
                    <a:pt x="-4160" y="88487"/>
                    <a:pt x="39084" y="19717"/>
                    <a:pt x="111283" y="0"/>
                  </a:cubicBezTo>
                  <a:cubicBezTo>
                    <a:pt x="124523" y="107823"/>
                    <a:pt x="137668" y="214789"/>
                    <a:pt x="151384" y="3262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55"/>
            <p:cNvSpPr/>
            <p:nvPr/>
          </p:nvSpPr>
          <p:spPr>
            <a:xfrm>
              <a:off x="5952363" y="3635025"/>
              <a:ext cx="151277" cy="325754"/>
            </a:xfrm>
            <a:custGeom>
              <a:avLst/>
              <a:gdLst/>
              <a:ahLst/>
              <a:cxnLst/>
              <a:rect l="l" t="t" r="r" b="b"/>
              <a:pathLst>
                <a:path w="151277" h="325754" extrusionOk="0">
                  <a:moveTo>
                    <a:pt x="0" y="0"/>
                  </a:moveTo>
                  <a:cubicBezTo>
                    <a:pt x="88487" y="9906"/>
                    <a:pt x="142018" y="67437"/>
                    <a:pt x="150400" y="152876"/>
                  </a:cubicBezTo>
                  <a:cubicBezTo>
                    <a:pt x="158115" y="231838"/>
                    <a:pt x="114395" y="305181"/>
                    <a:pt x="42196" y="325755"/>
                  </a:cubicBezTo>
                  <a:cubicBezTo>
                    <a:pt x="28289" y="218027"/>
                    <a:pt x="14383" y="111157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55"/>
            <p:cNvSpPr/>
            <p:nvPr/>
          </p:nvSpPr>
          <p:spPr>
            <a:xfrm>
              <a:off x="5910833" y="3636549"/>
              <a:ext cx="65913" cy="338137"/>
            </a:xfrm>
            <a:custGeom>
              <a:avLst/>
              <a:gdLst/>
              <a:ahLst/>
              <a:cxnLst/>
              <a:rect l="l" t="t" r="r" b="b"/>
              <a:pathLst>
                <a:path w="65913" h="338137" extrusionOk="0">
                  <a:moveTo>
                    <a:pt x="22574" y="0"/>
                  </a:moveTo>
                  <a:cubicBezTo>
                    <a:pt x="37052" y="111728"/>
                    <a:pt x="51435" y="223457"/>
                    <a:pt x="65913" y="335185"/>
                  </a:cubicBezTo>
                  <a:cubicBezTo>
                    <a:pt x="58579" y="336137"/>
                    <a:pt x="51149" y="337185"/>
                    <a:pt x="43815" y="338138"/>
                  </a:cubicBezTo>
                  <a:cubicBezTo>
                    <a:pt x="29242" y="226219"/>
                    <a:pt x="14573" y="114300"/>
                    <a:pt x="0" y="2381"/>
                  </a:cubicBezTo>
                  <a:cubicBezTo>
                    <a:pt x="7525" y="1619"/>
                    <a:pt x="15050" y="857"/>
                    <a:pt x="225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1" name="Google Shape;411;p55"/>
          <p:cNvSpPr txBox="1"/>
          <p:nvPr/>
        </p:nvSpPr>
        <p:spPr>
          <a:xfrm>
            <a:off x="5460520" y="136039"/>
            <a:ext cx="3683026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5.team</a:t>
            </a:r>
            <a:endParaRPr sz="4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2" name="Google Shape;412;p55" descr="https://lh4.googleusercontent.com/sZ-bJRxEqeJDnndfD-5L1N2o7_xdLksfPNrnMaUXmMzPb8GMS3z1KiXdzMviVIlG8IZXBBsMDydOFMkwDNhzz70ZtB6BknsI-zvIVfwdGqWGZmbBj6P-hnRK8neMQ_hG91mS0gHVq4OW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4095" y="201739"/>
            <a:ext cx="5124090" cy="2683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56" descr="https://lh4.googleusercontent.com/dUGVtaPmmO61xlPZmf750GiVx_pHToAv_WSIar3MiZydGNtK8WwUKjp5T5rpI0akf3K4XJRgK_SGc32dyQNZw0LcWAzH8fp31-cbG4XYF6sdJ32RhiyJiV8g5q75EVtkt5JAFgOGB9s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91309" y="2275787"/>
            <a:ext cx="5252004" cy="273602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6"/>
          <p:cNvSpPr txBox="1"/>
          <p:nvPr/>
        </p:nvSpPr>
        <p:spPr>
          <a:xfrm>
            <a:off x="193070" y="3472863"/>
            <a:ext cx="3598241" cy="1038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34275" rIns="81000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用weka的NumericToNominal將no_of_style_change轉換成名目尺度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56"/>
          <p:cNvSpPr/>
          <p:nvPr/>
        </p:nvSpPr>
        <p:spPr>
          <a:xfrm>
            <a:off x="4478705" y="2433250"/>
            <a:ext cx="18658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56"/>
          <p:cNvSpPr/>
          <p:nvPr/>
        </p:nvSpPr>
        <p:spPr>
          <a:xfrm>
            <a:off x="4478705" y="2433250"/>
            <a:ext cx="18658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56"/>
          <p:cNvSpPr/>
          <p:nvPr/>
        </p:nvSpPr>
        <p:spPr>
          <a:xfrm rot="5400000">
            <a:off x="5486400" y="1287494"/>
            <a:ext cx="1022230" cy="87989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2" name="Google Shape;422;p56"/>
          <p:cNvGrpSpPr/>
          <p:nvPr/>
        </p:nvGrpSpPr>
        <p:grpSpPr>
          <a:xfrm flipH="1">
            <a:off x="6820790" y="1294652"/>
            <a:ext cx="1855227" cy="665701"/>
            <a:chOff x="2943225" y="1933511"/>
            <a:chExt cx="6306406" cy="2988545"/>
          </a:xfrm>
        </p:grpSpPr>
        <p:sp>
          <p:nvSpPr>
            <p:cNvPr id="423" name="Google Shape;423;p56"/>
            <p:cNvSpPr/>
            <p:nvPr/>
          </p:nvSpPr>
          <p:spPr>
            <a:xfrm>
              <a:off x="2943225" y="3798769"/>
              <a:ext cx="2514218" cy="1123287"/>
            </a:xfrm>
            <a:custGeom>
              <a:avLst/>
              <a:gdLst/>
              <a:ahLst/>
              <a:cxnLst/>
              <a:rect l="l" t="t" r="r" b="b"/>
              <a:pathLst>
                <a:path w="2514218" h="1123287" extrusionOk="0">
                  <a:moveTo>
                    <a:pt x="0" y="443571"/>
                  </a:moveTo>
                  <a:cubicBezTo>
                    <a:pt x="2572" y="437760"/>
                    <a:pt x="6191" y="432236"/>
                    <a:pt x="7429" y="426235"/>
                  </a:cubicBezTo>
                  <a:cubicBezTo>
                    <a:pt x="40577" y="268787"/>
                    <a:pt x="144018" y="178585"/>
                    <a:pt x="293465" y="140866"/>
                  </a:cubicBezTo>
                  <a:cubicBezTo>
                    <a:pt x="940308" y="-22583"/>
                    <a:pt x="1588865" y="-61254"/>
                    <a:pt x="2240185" y="118673"/>
                  </a:cubicBezTo>
                  <a:cubicBezTo>
                    <a:pt x="2299621" y="135056"/>
                    <a:pt x="2340674" y="160583"/>
                    <a:pt x="2368201" y="217923"/>
                  </a:cubicBezTo>
                  <a:cubicBezTo>
                    <a:pt x="2410397" y="305839"/>
                    <a:pt x="2460784" y="389850"/>
                    <a:pt x="2514219" y="487386"/>
                  </a:cubicBezTo>
                  <a:cubicBezTo>
                    <a:pt x="2427637" y="477099"/>
                    <a:pt x="2351342" y="475384"/>
                    <a:pt x="2278952" y="457572"/>
                  </a:cubicBezTo>
                  <a:cubicBezTo>
                    <a:pt x="2184178" y="434236"/>
                    <a:pt x="2129314" y="458715"/>
                    <a:pt x="2070830" y="542916"/>
                  </a:cubicBezTo>
                  <a:cubicBezTo>
                    <a:pt x="1677353" y="1110130"/>
                    <a:pt x="1047750" y="1191474"/>
                    <a:pt x="588836" y="1080888"/>
                  </a:cubicBezTo>
                  <a:cubicBezTo>
                    <a:pt x="411480" y="1038121"/>
                    <a:pt x="264795" y="939823"/>
                    <a:pt x="140589" y="807045"/>
                  </a:cubicBezTo>
                  <a:cubicBezTo>
                    <a:pt x="73343" y="735036"/>
                    <a:pt x="28194" y="651311"/>
                    <a:pt x="0" y="557680"/>
                  </a:cubicBezTo>
                  <a:cubicBezTo>
                    <a:pt x="0" y="519675"/>
                    <a:pt x="0" y="481575"/>
                    <a:pt x="0" y="443571"/>
                  </a:cubicBezTo>
                  <a:close/>
                  <a:moveTo>
                    <a:pt x="834009" y="980114"/>
                  </a:moveTo>
                  <a:cubicBezTo>
                    <a:pt x="1138047" y="978209"/>
                    <a:pt x="1360170" y="919344"/>
                    <a:pt x="1569625" y="821523"/>
                  </a:cubicBezTo>
                  <a:cubicBezTo>
                    <a:pt x="1718310" y="752085"/>
                    <a:pt x="1823180" y="631880"/>
                    <a:pt x="1868614" y="470241"/>
                  </a:cubicBezTo>
                  <a:cubicBezTo>
                    <a:pt x="1898428" y="364037"/>
                    <a:pt x="1851946" y="282503"/>
                    <a:pt x="1746028" y="255261"/>
                  </a:cubicBezTo>
                  <a:cubicBezTo>
                    <a:pt x="1694879" y="242117"/>
                    <a:pt x="1638491" y="234021"/>
                    <a:pt x="1586770" y="240974"/>
                  </a:cubicBezTo>
                  <a:cubicBezTo>
                    <a:pt x="1231773" y="288694"/>
                    <a:pt x="877348" y="340129"/>
                    <a:pt x="523018" y="392421"/>
                  </a:cubicBezTo>
                  <a:cubicBezTo>
                    <a:pt x="457581" y="402042"/>
                    <a:pt x="390811" y="413853"/>
                    <a:pt x="329470" y="437379"/>
                  </a:cubicBezTo>
                  <a:cubicBezTo>
                    <a:pt x="232219" y="474717"/>
                    <a:pt x="204502" y="545298"/>
                    <a:pt x="236220" y="644358"/>
                  </a:cubicBezTo>
                  <a:cubicBezTo>
                    <a:pt x="269748" y="748942"/>
                    <a:pt x="344519" y="817999"/>
                    <a:pt x="437198" y="868862"/>
                  </a:cubicBezTo>
                  <a:cubicBezTo>
                    <a:pt x="582263" y="948396"/>
                    <a:pt x="739045" y="981638"/>
                    <a:pt x="834009" y="9801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56"/>
            <p:cNvSpPr/>
            <p:nvPr/>
          </p:nvSpPr>
          <p:spPr>
            <a:xfrm>
              <a:off x="5801486" y="2788431"/>
              <a:ext cx="3406330" cy="881636"/>
            </a:xfrm>
            <a:custGeom>
              <a:avLst/>
              <a:gdLst/>
              <a:ahLst/>
              <a:cxnLst/>
              <a:rect l="l" t="t" r="r" b="b"/>
              <a:pathLst>
                <a:path w="3406330" h="881636" extrusionOk="0">
                  <a:moveTo>
                    <a:pt x="95" y="720102"/>
                  </a:moveTo>
                  <a:cubicBezTo>
                    <a:pt x="67913" y="707910"/>
                    <a:pt x="136493" y="698861"/>
                    <a:pt x="203359" y="682859"/>
                  </a:cubicBezTo>
                  <a:cubicBezTo>
                    <a:pt x="305658" y="658380"/>
                    <a:pt x="395002" y="609136"/>
                    <a:pt x="468059" y="531507"/>
                  </a:cubicBezTo>
                  <a:cubicBezTo>
                    <a:pt x="481394" y="517315"/>
                    <a:pt x="500825" y="505885"/>
                    <a:pt x="519494" y="499884"/>
                  </a:cubicBezTo>
                  <a:cubicBezTo>
                    <a:pt x="1014889" y="341388"/>
                    <a:pt x="1511142" y="185845"/>
                    <a:pt x="2023110" y="87928"/>
                  </a:cubicBezTo>
                  <a:cubicBezTo>
                    <a:pt x="2406491" y="14585"/>
                    <a:pt x="2792254" y="-25134"/>
                    <a:pt x="3182683" y="17538"/>
                  </a:cubicBezTo>
                  <a:cubicBezTo>
                    <a:pt x="3257264" y="25729"/>
                    <a:pt x="3331465" y="38302"/>
                    <a:pt x="3405855" y="48875"/>
                  </a:cubicBezTo>
                  <a:cubicBezTo>
                    <a:pt x="3406045" y="53257"/>
                    <a:pt x="3406140" y="57638"/>
                    <a:pt x="3406331" y="62020"/>
                  </a:cubicBezTo>
                  <a:cubicBezTo>
                    <a:pt x="3307842" y="100215"/>
                    <a:pt x="3209354" y="138696"/>
                    <a:pt x="3110770" y="176606"/>
                  </a:cubicBezTo>
                  <a:cubicBezTo>
                    <a:pt x="2514600" y="406253"/>
                    <a:pt x="1918621" y="636377"/>
                    <a:pt x="1321784" y="864311"/>
                  </a:cubicBezTo>
                  <a:cubicBezTo>
                    <a:pt x="1283780" y="878884"/>
                    <a:pt x="1237964" y="884980"/>
                    <a:pt x="1197674" y="879836"/>
                  </a:cubicBezTo>
                  <a:cubicBezTo>
                    <a:pt x="905066" y="843070"/>
                    <a:pt x="612934" y="802017"/>
                    <a:pt x="320516" y="763441"/>
                  </a:cubicBezTo>
                  <a:cubicBezTo>
                    <a:pt x="213932" y="749344"/>
                    <a:pt x="106871" y="738485"/>
                    <a:pt x="0" y="726103"/>
                  </a:cubicBezTo>
                  <a:cubicBezTo>
                    <a:pt x="0" y="724103"/>
                    <a:pt x="0" y="722102"/>
                    <a:pt x="95" y="7201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56"/>
            <p:cNvSpPr/>
            <p:nvPr/>
          </p:nvSpPr>
          <p:spPr>
            <a:xfrm>
              <a:off x="3253229" y="1933511"/>
              <a:ext cx="2252736" cy="1895062"/>
            </a:xfrm>
            <a:custGeom>
              <a:avLst/>
              <a:gdLst/>
              <a:ahLst/>
              <a:cxnLst/>
              <a:rect l="l" t="t" r="r" b="b"/>
              <a:pathLst>
                <a:path w="2252736" h="1895062" extrusionOk="0">
                  <a:moveTo>
                    <a:pt x="2026001" y="1895063"/>
                  </a:moveTo>
                  <a:cubicBezTo>
                    <a:pt x="1981805" y="1815719"/>
                    <a:pt x="1944563" y="1742567"/>
                    <a:pt x="1901605" y="1672844"/>
                  </a:cubicBezTo>
                  <a:cubicBezTo>
                    <a:pt x="1701675" y="1348232"/>
                    <a:pt x="1410686" y="1219264"/>
                    <a:pt x="1035401" y="1276128"/>
                  </a:cubicBezTo>
                  <a:cubicBezTo>
                    <a:pt x="975870" y="1285177"/>
                    <a:pt x="916339" y="1295750"/>
                    <a:pt x="858141" y="1310894"/>
                  </a:cubicBezTo>
                  <a:cubicBezTo>
                    <a:pt x="823661" y="1319943"/>
                    <a:pt x="802134" y="1310799"/>
                    <a:pt x="779084" y="1286510"/>
                  </a:cubicBezTo>
                  <a:cubicBezTo>
                    <a:pt x="720029" y="1224503"/>
                    <a:pt x="660497" y="1162781"/>
                    <a:pt x="597347" y="1104964"/>
                  </a:cubicBezTo>
                  <a:cubicBezTo>
                    <a:pt x="579249" y="1088390"/>
                    <a:pt x="547340" y="1075913"/>
                    <a:pt x="523528" y="1078389"/>
                  </a:cubicBezTo>
                  <a:cubicBezTo>
                    <a:pt x="380843" y="1093439"/>
                    <a:pt x="264638" y="1045623"/>
                    <a:pt x="170912" y="940086"/>
                  </a:cubicBezTo>
                  <a:cubicBezTo>
                    <a:pt x="84711" y="842931"/>
                    <a:pt x="31466" y="728536"/>
                    <a:pt x="6892" y="601949"/>
                  </a:cubicBezTo>
                  <a:cubicBezTo>
                    <a:pt x="-14158" y="493840"/>
                    <a:pt x="14417" y="394399"/>
                    <a:pt x="73472" y="303245"/>
                  </a:cubicBezTo>
                  <a:cubicBezTo>
                    <a:pt x="253875" y="25019"/>
                    <a:pt x="546674" y="-66135"/>
                    <a:pt x="883097" y="47975"/>
                  </a:cubicBezTo>
                  <a:cubicBezTo>
                    <a:pt x="1226854" y="164561"/>
                    <a:pt x="1399161" y="413735"/>
                    <a:pt x="1442119" y="763683"/>
                  </a:cubicBezTo>
                  <a:cubicBezTo>
                    <a:pt x="1448501" y="815499"/>
                    <a:pt x="1452025" y="867982"/>
                    <a:pt x="1451834" y="920179"/>
                  </a:cubicBezTo>
                  <a:cubicBezTo>
                    <a:pt x="1451739" y="953040"/>
                    <a:pt x="1464788" y="966661"/>
                    <a:pt x="1494030" y="978091"/>
                  </a:cubicBezTo>
                  <a:cubicBezTo>
                    <a:pt x="1785876" y="1091629"/>
                    <a:pt x="2026097" y="1276128"/>
                    <a:pt x="2228884" y="1512539"/>
                  </a:cubicBezTo>
                  <a:cubicBezTo>
                    <a:pt x="2256983" y="1545305"/>
                    <a:pt x="2262126" y="1568165"/>
                    <a:pt x="2234218" y="1604836"/>
                  </a:cubicBezTo>
                  <a:cubicBezTo>
                    <a:pt x="2163447" y="1698086"/>
                    <a:pt x="2097344" y="1794955"/>
                    <a:pt x="2026001" y="1895063"/>
                  </a:cubicBezTo>
                  <a:close/>
                  <a:moveTo>
                    <a:pt x="721934" y="115983"/>
                  </a:moveTo>
                  <a:cubicBezTo>
                    <a:pt x="687263" y="117698"/>
                    <a:pt x="664974" y="118174"/>
                    <a:pt x="642876" y="119984"/>
                  </a:cubicBezTo>
                  <a:cubicBezTo>
                    <a:pt x="360936" y="143320"/>
                    <a:pt x="208631" y="411544"/>
                    <a:pt x="333504" y="664528"/>
                  </a:cubicBezTo>
                  <a:cubicBezTo>
                    <a:pt x="444756" y="889985"/>
                    <a:pt x="738888" y="1024382"/>
                    <a:pt x="986443" y="963041"/>
                  </a:cubicBezTo>
                  <a:cubicBezTo>
                    <a:pt x="1249523" y="897890"/>
                    <a:pt x="1363442" y="639287"/>
                    <a:pt x="1223996" y="406115"/>
                  </a:cubicBezTo>
                  <a:cubicBezTo>
                    <a:pt x="1109696" y="214853"/>
                    <a:pt x="933008" y="121127"/>
                    <a:pt x="721934" y="1159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56"/>
            <p:cNvSpPr/>
            <p:nvPr/>
          </p:nvSpPr>
          <p:spPr>
            <a:xfrm>
              <a:off x="5294626" y="3506260"/>
              <a:ext cx="3867185" cy="647148"/>
            </a:xfrm>
            <a:custGeom>
              <a:avLst/>
              <a:gdLst/>
              <a:ahLst/>
              <a:cxnLst/>
              <a:rect l="l" t="t" r="r" b="b"/>
              <a:pathLst>
                <a:path w="3867185" h="647148" extrusionOk="0">
                  <a:moveTo>
                    <a:pt x="3866423" y="586441"/>
                  </a:moveTo>
                  <a:cubicBezTo>
                    <a:pt x="3762506" y="594537"/>
                    <a:pt x="3658587" y="603491"/>
                    <a:pt x="3554670" y="610540"/>
                  </a:cubicBezTo>
                  <a:cubicBezTo>
                    <a:pt x="2857154" y="657498"/>
                    <a:pt x="2158972" y="651021"/>
                    <a:pt x="1460694" y="636352"/>
                  </a:cubicBezTo>
                  <a:cubicBezTo>
                    <a:pt x="1019591" y="627018"/>
                    <a:pt x="578584" y="613778"/>
                    <a:pt x="137576" y="604158"/>
                  </a:cubicBezTo>
                  <a:cubicBezTo>
                    <a:pt x="97571" y="603300"/>
                    <a:pt x="78712" y="591013"/>
                    <a:pt x="66805" y="553294"/>
                  </a:cubicBezTo>
                  <a:cubicBezTo>
                    <a:pt x="48232" y="494525"/>
                    <a:pt x="21657" y="438232"/>
                    <a:pt x="2893" y="379558"/>
                  </a:cubicBezTo>
                  <a:cubicBezTo>
                    <a:pt x="-2727" y="362127"/>
                    <a:pt x="-60" y="335457"/>
                    <a:pt x="10036" y="320694"/>
                  </a:cubicBezTo>
                  <a:cubicBezTo>
                    <a:pt x="78807" y="219919"/>
                    <a:pt x="149768" y="120478"/>
                    <a:pt x="222444" y="22466"/>
                  </a:cubicBezTo>
                  <a:cubicBezTo>
                    <a:pt x="232064" y="9417"/>
                    <a:pt x="256258" y="-1537"/>
                    <a:pt x="272260" y="177"/>
                  </a:cubicBezTo>
                  <a:cubicBezTo>
                    <a:pt x="500955" y="24752"/>
                    <a:pt x="729174" y="52851"/>
                    <a:pt x="957964" y="76758"/>
                  </a:cubicBezTo>
                  <a:cubicBezTo>
                    <a:pt x="995969" y="80759"/>
                    <a:pt x="1005399" y="96570"/>
                    <a:pt x="1007590" y="129146"/>
                  </a:cubicBezTo>
                  <a:cubicBezTo>
                    <a:pt x="1013876" y="224015"/>
                    <a:pt x="1022544" y="318694"/>
                    <a:pt x="1028068" y="413658"/>
                  </a:cubicBezTo>
                  <a:cubicBezTo>
                    <a:pt x="1029688" y="441375"/>
                    <a:pt x="1038737" y="451758"/>
                    <a:pt x="1067026" y="453758"/>
                  </a:cubicBezTo>
                  <a:cubicBezTo>
                    <a:pt x="1310771" y="470712"/>
                    <a:pt x="1554230" y="491572"/>
                    <a:pt x="1798070" y="506526"/>
                  </a:cubicBezTo>
                  <a:cubicBezTo>
                    <a:pt x="2461867" y="547294"/>
                    <a:pt x="3126236" y="572820"/>
                    <a:pt x="3791366" y="574630"/>
                  </a:cubicBezTo>
                  <a:cubicBezTo>
                    <a:pt x="3816608" y="574725"/>
                    <a:pt x="3841944" y="574630"/>
                    <a:pt x="3867185" y="574630"/>
                  </a:cubicBezTo>
                  <a:cubicBezTo>
                    <a:pt x="3866900" y="578440"/>
                    <a:pt x="3866614" y="582441"/>
                    <a:pt x="3866423" y="586441"/>
                  </a:cubicBezTo>
                  <a:close/>
                  <a:moveTo>
                    <a:pt x="473237" y="300501"/>
                  </a:moveTo>
                  <a:cubicBezTo>
                    <a:pt x="473428" y="407276"/>
                    <a:pt x="551247" y="490334"/>
                    <a:pt x="650497" y="489667"/>
                  </a:cubicBezTo>
                  <a:cubicBezTo>
                    <a:pt x="747652" y="489000"/>
                    <a:pt x="826615" y="402704"/>
                    <a:pt x="826234" y="297453"/>
                  </a:cubicBezTo>
                  <a:cubicBezTo>
                    <a:pt x="825948" y="192011"/>
                    <a:pt x="746129" y="106953"/>
                    <a:pt x="648307" y="107810"/>
                  </a:cubicBezTo>
                  <a:cubicBezTo>
                    <a:pt x="550961" y="108667"/>
                    <a:pt x="473047" y="194487"/>
                    <a:pt x="473237" y="3005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56"/>
            <p:cNvSpPr/>
            <p:nvPr/>
          </p:nvSpPr>
          <p:spPr>
            <a:xfrm>
              <a:off x="6315360" y="3591591"/>
              <a:ext cx="2934271" cy="472497"/>
            </a:xfrm>
            <a:custGeom>
              <a:avLst/>
              <a:gdLst/>
              <a:ahLst/>
              <a:cxnLst/>
              <a:rect l="l" t="t" r="r" b="b"/>
              <a:pathLst>
                <a:path w="2934271" h="472497" extrusionOk="0">
                  <a:moveTo>
                    <a:pt x="0" y="0"/>
                  </a:moveTo>
                  <a:cubicBezTo>
                    <a:pt x="983361" y="137446"/>
                    <a:pt x="1956721" y="273558"/>
                    <a:pt x="2934272" y="410242"/>
                  </a:cubicBezTo>
                  <a:cubicBezTo>
                    <a:pt x="2912745" y="451961"/>
                    <a:pt x="2889028" y="473773"/>
                    <a:pt x="2843498" y="472440"/>
                  </a:cubicBezTo>
                  <a:cubicBezTo>
                    <a:pt x="2281904" y="455771"/>
                    <a:pt x="1720120" y="445294"/>
                    <a:pt x="1158812" y="423100"/>
                  </a:cubicBezTo>
                  <a:cubicBezTo>
                    <a:pt x="797433" y="408813"/>
                    <a:pt x="436626" y="377761"/>
                    <a:pt x="75533" y="355378"/>
                  </a:cubicBezTo>
                  <a:cubicBezTo>
                    <a:pt x="41243" y="353282"/>
                    <a:pt x="24860" y="344234"/>
                    <a:pt x="22860" y="306610"/>
                  </a:cubicBezTo>
                  <a:cubicBezTo>
                    <a:pt x="17526" y="207454"/>
                    <a:pt x="8382" y="10849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56"/>
            <p:cNvSpPr/>
            <p:nvPr/>
          </p:nvSpPr>
          <p:spPr>
            <a:xfrm>
              <a:off x="5394293" y="4133469"/>
              <a:ext cx="445198" cy="146153"/>
            </a:xfrm>
            <a:custGeom>
              <a:avLst/>
              <a:gdLst/>
              <a:ahLst/>
              <a:cxnLst/>
              <a:rect l="l" t="t" r="r" b="b"/>
              <a:pathLst>
                <a:path w="445198" h="146153" extrusionOk="0">
                  <a:moveTo>
                    <a:pt x="445199" y="15430"/>
                  </a:moveTo>
                  <a:cubicBezTo>
                    <a:pt x="331946" y="58960"/>
                    <a:pt x="218789" y="102870"/>
                    <a:pt x="105156" y="145351"/>
                  </a:cubicBezTo>
                  <a:cubicBezTo>
                    <a:pt x="97727" y="148114"/>
                    <a:pt x="81534" y="143351"/>
                    <a:pt x="77724" y="137065"/>
                  </a:cubicBezTo>
                  <a:cubicBezTo>
                    <a:pt x="51054" y="93059"/>
                    <a:pt x="26670" y="47720"/>
                    <a:pt x="0" y="0"/>
                  </a:cubicBezTo>
                  <a:cubicBezTo>
                    <a:pt x="153067" y="0"/>
                    <a:pt x="298037" y="0"/>
                    <a:pt x="442913" y="0"/>
                  </a:cubicBezTo>
                  <a:cubicBezTo>
                    <a:pt x="443579" y="5143"/>
                    <a:pt x="444341" y="10287"/>
                    <a:pt x="445199" y="154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56"/>
            <p:cNvSpPr/>
            <p:nvPr/>
          </p:nvSpPr>
          <p:spPr>
            <a:xfrm>
              <a:off x="5767863" y="3614064"/>
              <a:ext cx="352997" cy="381867"/>
            </a:xfrm>
            <a:custGeom>
              <a:avLst/>
              <a:gdLst/>
              <a:ahLst/>
              <a:cxnLst/>
              <a:rect l="l" t="t" r="r" b="b"/>
              <a:pathLst>
                <a:path w="352997" h="381867" extrusionOk="0">
                  <a:moveTo>
                    <a:pt x="0" y="192697"/>
                  </a:moveTo>
                  <a:cubicBezTo>
                    <a:pt x="-190" y="86684"/>
                    <a:pt x="77724" y="959"/>
                    <a:pt x="175070" y="6"/>
                  </a:cubicBezTo>
                  <a:cubicBezTo>
                    <a:pt x="272892" y="-851"/>
                    <a:pt x="352616" y="84112"/>
                    <a:pt x="352997" y="189649"/>
                  </a:cubicBezTo>
                  <a:cubicBezTo>
                    <a:pt x="353283" y="294901"/>
                    <a:pt x="274416" y="381292"/>
                    <a:pt x="177261" y="381864"/>
                  </a:cubicBezTo>
                  <a:cubicBezTo>
                    <a:pt x="78010" y="382530"/>
                    <a:pt x="191" y="299472"/>
                    <a:pt x="0" y="192697"/>
                  </a:cubicBezTo>
                  <a:close/>
                  <a:moveTo>
                    <a:pt x="167736" y="361671"/>
                  </a:moveTo>
                  <a:cubicBezTo>
                    <a:pt x="154020" y="250228"/>
                    <a:pt x="140875" y="143358"/>
                    <a:pt x="127636" y="35344"/>
                  </a:cubicBezTo>
                  <a:cubicBezTo>
                    <a:pt x="55436" y="55156"/>
                    <a:pt x="12097" y="123927"/>
                    <a:pt x="16669" y="202127"/>
                  </a:cubicBezTo>
                  <a:cubicBezTo>
                    <a:pt x="21622" y="288233"/>
                    <a:pt x="74296" y="347479"/>
                    <a:pt x="167736" y="361671"/>
                  </a:cubicBezTo>
                  <a:close/>
                  <a:moveTo>
                    <a:pt x="184500" y="20962"/>
                  </a:moveTo>
                  <a:cubicBezTo>
                    <a:pt x="198882" y="132118"/>
                    <a:pt x="212789" y="238893"/>
                    <a:pt x="226696" y="346717"/>
                  </a:cubicBezTo>
                  <a:cubicBezTo>
                    <a:pt x="298895" y="326238"/>
                    <a:pt x="342615" y="252895"/>
                    <a:pt x="334899" y="173838"/>
                  </a:cubicBezTo>
                  <a:cubicBezTo>
                    <a:pt x="326517" y="88399"/>
                    <a:pt x="272892" y="30867"/>
                    <a:pt x="184500" y="20962"/>
                  </a:cubicBezTo>
                  <a:close/>
                  <a:moveTo>
                    <a:pt x="165545" y="22485"/>
                  </a:moveTo>
                  <a:cubicBezTo>
                    <a:pt x="158020" y="23247"/>
                    <a:pt x="150496" y="24105"/>
                    <a:pt x="142971" y="24867"/>
                  </a:cubicBezTo>
                  <a:cubicBezTo>
                    <a:pt x="157544" y="136785"/>
                    <a:pt x="172213" y="248704"/>
                    <a:pt x="186786" y="360623"/>
                  </a:cubicBezTo>
                  <a:cubicBezTo>
                    <a:pt x="194120" y="359671"/>
                    <a:pt x="201549" y="358623"/>
                    <a:pt x="208884" y="357670"/>
                  </a:cubicBezTo>
                  <a:cubicBezTo>
                    <a:pt x="194406" y="246037"/>
                    <a:pt x="179928" y="134214"/>
                    <a:pt x="165545" y="224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56"/>
            <p:cNvSpPr/>
            <p:nvPr/>
          </p:nvSpPr>
          <p:spPr>
            <a:xfrm>
              <a:off x="5784215" y="3649503"/>
              <a:ext cx="151383" cy="326231"/>
            </a:xfrm>
            <a:custGeom>
              <a:avLst/>
              <a:gdLst/>
              <a:ahLst/>
              <a:cxnLst/>
              <a:rect l="l" t="t" r="r" b="b"/>
              <a:pathLst>
                <a:path w="151383" h="326231" extrusionOk="0">
                  <a:moveTo>
                    <a:pt x="151384" y="326231"/>
                  </a:moveTo>
                  <a:cubicBezTo>
                    <a:pt x="57943" y="312039"/>
                    <a:pt x="5270" y="252889"/>
                    <a:pt x="317" y="166783"/>
                  </a:cubicBezTo>
                  <a:cubicBezTo>
                    <a:pt x="-4160" y="88487"/>
                    <a:pt x="39084" y="19717"/>
                    <a:pt x="111283" y="0"/>
                  </a:cubicBezTo>
                  <a:cubicBezTo>
                    <a:pt x="124523" y="107823"/>
                    <a:pt x="137668" y="214789"/>
                    <a:pt x="151384" y="3262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56"/>
            <p:cNvSpPr/>
            <p:nvPr/>
          </p:nvSpPr>
          <p:spPr>
            <a:xfrm>
              <a:off x="5952363" y="3635025"/>
              <a:ext cx="151277" cy="325754"/>
            </a:xfrm>
            <a:custGeom>
              <a:avLst/>
              <a:gdLst/>
              <a:ahLst/>
              <a:cxnLst/>
              <a:rect l="l" t="t" r="r" b="b"/>
              <a:pathLst>
                <a:path w="151277" h="325754" extrusionOk="0">
                  <a:moveTo>
                    <a:pt x="0" y="0"/>
                  </a:moveTo>
                  <a:cubicBezTo>
                    <a:pt x="88487" y="9906"/>
                    <a:pt x="142018" y="67437"/>
                    <a:pt x="150400" y="152876"/>
                  </a:cubicBezTo>
                  <a:cubicBezTo>
                    <a:pt x="158115" y="231838"/>
                    <a:pt x="114395" y="305181"/>
                    <a:pt x="42196" y="325755"/>
                  </a:cubicBezTo>
                  <a:cubicBezTo>
                    <a:pt x="28289" y="218027"/>
                    <a:pt x="14383" y="111157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56"/>
            <p:cNvSpPr/>
            <p:nvPr/>
          </p:nvSpPr>
          <p:spPr>
            <a:xfrm>
              <a:off x="5910833" y="3636549"/>
              <a:ext cx="65913" cy="338137"/>
            </a:xfrm>
            <a:custGeom>
              <a:avLst/>
              <a:gdLst/>
              <a:ahLst/>
              <a:cxnLst/>
              <a:rect l="l" t="t" r="r" b="b"/>
              <a:pathLst>
                <a:path w="65913" h="338137" extrusionOk="0">
                  <a:moveTo>
                    <a:pt x="22574" y="0"/>
                  </a:moveTo>
                  <a:cubicBezTo>
                    <a:pt x="37052" y="111728"/>
                    <a:pt x="51435" y="223457"/>
                    <a:pt x="65913" y="335185"/>
                  </a:cubicBezTo>
                  <a:cubicBezTo>
                    <a:pt x="58579" y="336137"/>
                    <a:pt x="51149" y="337185"/>
                    <a:pt x="43815" y="338138"/>
                  </a:cubicBezTo>
                  <a:cubicBezTo>
                    <a:pt x="29242" y="226219"/>
                    <a:pt x="14573" y="114300"/>
                    <a:pt x="0" y="2381"/>
                  </a:cubicBezTo>
                  <a:cubicBezTo>
                    <a:pt x="7525" y="1619"/>
                    <a:pt x="15050" y="857"/>
                    <a:pt x="225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3" name="Google Shape;433;p56"/>
          <p:cNvSpPr txBox="1"/>
          <p:nvPr/>
        </p:nvSpPr>
        <p:spPr>
          <a:xfrm>
            <a:off x="5460975" y="291675"/>
            <a:ext cx="3754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13.no_of_style_chang</a:t>
            </a:r>
            <a:r>
              <a:rPr lang="zh-TW" sz="2700">
                <a:solidFill>
                  <a:schemeClr val="dk1"/>
                </a:solidFill>
              </a:rPr>
              <a:t>e</a:t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4" name="Google Shape;434;p56" descr="https://lh4.googleusercontent.com/Ywy3dNRaGFIxHeoWUZlWv3mD3EEBBeTKukCH6BgV-H0C9UHF0sNVqD6gvlqRpNLXIeFbB_BDGQsIh7l7RKre7u2Ojej87wnWYtvq3DyveQzRr0whyKE5-0LhABFJjaWRB3AHVPjL6zM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7648" y="185447"/>
            <a:ext cx="5257695" cy="2751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57" descr="https://lh3.googleusercontent.com/hCtCII2xnAbKdoQlIl4JLN7D86-qQcwkF2kZq09njwiZ0JFWX-EFyrC_BT0MoDa8T10OKKzpTjssg0ziS9tPXUhhbiU2PhADn0qDYSjGCTtWM3ozlwSwhkD47ZiVkY5Ju2M-TYNPhpoV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8861" y="3005675"/>
            <a:ext cx="3855609" cy="202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7" descr="https://lh6.googleusercontent.com/jYYun9h3T-WSsXfGUCjmDtK7217Fn_hiRiPWkaKVx12POmiBpMRaRog4gE1Vi8fMxA_TI_x1NeZ2Bzscki5zMkzcTGi-T7A-jgNSAVoScbpn8ntWTBJ8i2bUR_87vv8Dm5DsSQIK1RNK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2249" y="3047448"/>
            <a:ext cx="3745522" cy="1966178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7"/>
          <p:cNvSpPr txBox="1">
            <a:spLocks noGrp="1"/>
          </p:cNvSpPr>
          <p:nvPr>
            <p:ph type="body" idx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100"/>
              <a:buNone/>
            </a:pPr>
            <a:r>
              <a:rPr lang="zh-TW" b="1" dirty="0">
                <a:solidFill>
                  <a:srgbClr val="3F3F3F"/>
                </a:solidFill>
              </a:rPr>
              <a:t>15. actual_productivity</a:t>
            </a:r>
            <a:endParaRPr b="1" dirty="0">
              <a:solidFill>
                <a:srgbClr val="3F3F3F"/>
              </a:solidFill>
            </a:endParaRPr>
          </a:p>
        </p:txBody>
      </p:sp>
      <p:sp>
        <p:nvSpPr>
          <p:cNvPr id="442" name="Google Shape;442;p57"/>
          <p:cNvSpPr/>
          <p:nvPr/>
        </p:nvSpPr>
        <p:spPr>
          <a:xfrm>
            <a:off x="686621" y="968828"/>
            <a:ext cx="2349000" cy="1470291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57"/>
          <p:cNvSpPr/>
          <p:nvPr/>
        </p:nvSpPr>
        <p:spPr>
          <a:xfrm>
            <a:off x="3388835" y="968827"/>
            <a:ext cx="2349000" cy="2188442"/>
          </a:xfrm>
          <a:prstGeom prst="rect">
            <a:avLst/>
          </a:prstGeom>
          <a:solidFill>
            <a:srgbClr val="FE7D6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57"/>
          <p:cNvSpPr/>
          <p:nvPr/>
        </p:nvSpPr>
        <p:spPr>
          <a:xfrm>
            <a:off x="6061868" y="968827"/>
            <a:ext cx="2349000" cy="2194911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57"/>
          <p:cNvSpPr/>
          <p:nvPr/>
        </p:nvSpPr>
        <p:spPr>
          <a:xfrm>
            <a:off x="686622" y="844796"/>
            <a:ext cx="2349000" cy="45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57"/>
          <p:cNvSpPr/>
          <p:nvPr/>
        </p:nvSpPr>
        <p:spPr>
          <a:xfrm>
            <a:off x="3388835" y="844796"/>
            <a:ext cx="2349000" cy="45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57"/>
          <p:cNvSpPr/>
          <p:nvPr/>
        </p:nvSpPr>
        <p:spPr>
          <a:xfrm>
            <a:off x="6061868" y="844796"/>
            <a:ext cx="2349000" cy="459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57"/>
          <p:cNvSpPr/>
          <p:nvPr/>
        </p:nvSpPr>
        <p:spPr>
          <a:xfrm>
            <a:off x="6183368" y="1461617"/>
            <a:ext cx="2106000" cy="1579193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57"/>
          <p:cNvSpPr/>
          <p:nvPr/>
        </p:nvSpPr>
        <p:spPr>
          <a:xfrm>
            <a:off x="3448410" y="1461617"/>
            <a:ext cx="2238554" cy="1592134"/>
          </a:xfrm>
          <a:prstGeom prst="rect">
            <a:avLst/>
          </a:prstGeom>
          <a:solidFill>
            <a:srgbClr val="FFD3C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57"/>
          <p:cNvSpPr/>
          <p:nvPr/>
        </p:nvSpPr>
        <p:spPr>
          <a:xfrm>
            <a:off x="2959832" y="1677991"/>
            <a:ext cx="488577" cy="243543"/>
          </a:xfrm>
          <a:prstGeom prst="rightArrow">
            <a:avLst>
              <a:gd name="adj1" fmla="val 70149"/>
              <a:gd name="adj2" fmla="val 6627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57"/>
          <p:cNvSpPr/>
          <p:nvPr/>
        </p:nvSpPr>
        <p:spPr>
          <a:xfrm>
            <a:off x="5688654" y="1736219"/>
            <a:ext cx="502954" cy="255239"/>
          </a:xfrm>
          <a:prstGeom prst="rightArrow">
            <a:avLst>
              <a:gd name="adj1" fmla="val 70149"/>
              <a:gd name="adj2" fmla="val 66274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57"/>
          <p:cNvSpPr txBox="1"/>
          <p:nvPr/>
        </p:nvSpPr>
        <p:spPr>
          <a:xfrm>
            <a:off x="3530617" y="915925"/>
            <a:ext cx="207221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步驟二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57"/>
          <p:cNvSpPr txBox="1"/>
          <p:nvPr/>
        </p:nvSpPr>
        <p:spPr>
          <a:xfrm>
            <a:off x="828402" y="925183"/>
            <a:ext cx="207221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步驟一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57"/>
          <p:cNvSpPr txBox="1"/>
          <p:nvPr/>
        </p:nvSpPr>
        <p:spPr>
          <a:xfrm>
            <a:off x="6190711" y="915925"/>
            <a:ext cx="207221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步驟三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57"/>
          <p:cNvSpPr txBox="1"/>
          <p:nvPr/>
        </p:nvSpPr>
        <p:spPr>
          <a:xfrm>
            <a:off x="3480750" y="1513925"/>
            <a:ext cx="22062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增加新的一個變數為actual_productivity(nomial)，把actual_productivity大於平均的變數設為Efficient(有效率)，反之，小於平均的變數設為Inefficient(沒有效率)</a:t>
            </a:r>
            <a:endParaRPr sz="14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57"/>
          <p:cNvSpPr txBox="1"/>
          <p:nvPr/>
        </p:nvSpPr>
        <p:spPr>
          <a:xfrm>
            <a:off x="6183400" y="1513925"/>
            <a:ext cx="2206200" cy="13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最後</a:t>
            </a:r>
            <a:r>
              <a:rPr lang="zh-TW">
                <a:solidFill>
                  <a:schemeClr val="dk1"/>
                </a:solidFill>
              </a:rPr>
              <a:t>，</a:t>
            </a:r>
            <a:r>
              <a:rPr lang="zh-TW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actual_productivity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(nomial)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→[Efficient, Inefficient]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=[有效率，沒效率]設為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目標變數，並且把actual_productivity刪除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57"/>
          <p:cNvSpPr/>
          <p:nvPr/>
        </p:nvSpPr>
        <p:spPr>
          <a:xfrm>
            <a:off x="814591" y="1390569"/>
            <a:ext cx="2106000" cy="951503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57"/>
          <p:cNvSpPr txBox="1"/>
          <p:nvPr/>
        </p:nvSpPr>
        <p:spPr>
          <a:xfrm>
            <a:off x="839525" y="1455700"/>
            <a:ext cx="2106000" cy="11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變數actual_productivity為工人的實際生產率(定義範圍在0到1之間)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得到平均為0.735091097</a:t>
            </a:r>
            <a:endParaRPr sz="1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57"/>
          <p:cNvSpPr/>
          <p:nvPr/>
        </p:nvSpPr>
        <p:spPr>
          <a:xfrm>
            <a:off x="4129209" y="3810126"/>
            <a:ext cx="882406" cy="509096"/>
          </a:xfrm>
          <a:prstGeom prst="rightArrow">
            <a:avLst>
              <a:gd name="adj1" fmla="val 70149"/>
              <a:gd name="adj2" fmla="val 6627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4" name="Google Shape;464;p58"/>
          <p:cNvGrpSpPr/>
          <p:nvPr/>
        </p:nvGrpSpPr>
        <p:grpSpPr>
          <a:xfrm>
            <a:off x="730880" y="301009"/>
            <a:ext cx="2264643" cy="976966"/>
            <a:chOff x="1038694" y="1736084"/>
            <a:chExt cx="3019523" cy="1302622"/>
          </a:xfrm>
        </p:grpSpPr>
        <p:sp>
          <p:nvSpPr>
            <p:cNvPr id="465" name="Google Shape;465;p58"/>
            <p:cNvSpPr/>
            <p:nvPr/>
          </p:nvSpPr>
          <p:spPr>
            <a:xfrm>
              <a:off x="1038695" y="2228527"/>
              <a:ext cx="237744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58"/>
            <p:cNvSpPr txBox="1"/>
            <p:nvPr/>
          </p:nvSpPr>
          <p:spPr>
            <a:xfrm>
              <a:off x="1038694" y="1736084"/>
              <a:ext cx="237254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1.data(日期)</a:t>
              </a:r>
              <a:endParaRPr sz="18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7" name="Google Shape;467;p58"/>
            <p:cNvGrpSpPr/>
            <p:nvPr/>
          </p:nvGrpSpPr>
          <p:grpSpPr>
            <a:xfrm>
              <a:off x="1038695" y="2383647"/>
              <a:ext cx="3019522" cy="655059"/>
              <a:chOff x="3420659" y="2261725"/>
              <a:chExt cx="1799161" cy="655059"/>
            </a:xfrm>
          </p:grpSpPr>
          <p:sp>
            <p:nvSpPr>
              <p:cNvPr id="468" name="Google Shape;468;p58"/>
              <p:cNvSpPr txBox="1"/>
              <p:nvPr/>
            </p:nvSpPr>
            <p:spPr>
              <a:xfrm>
                <a:off x="3420659" y="2261725"/>
                <a:ext cx="141658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4275" rIns="68575" bIns="34275" anchor="ctr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 b="1">
                    <a:solidFill>
                      <a:srgbClr val="538CD5"/>
                    </a:solidFill>
                    <a:latin typeface="Arial"/>
                    <a:ea typeface="Arial"/>
                    <a:cs typeface="Arial"/>
                    <a:sym typeface="Arial"/>
                  </a:rPr>
                  <a:t>名目尺度</a:t>
                </a:r>
                <a:endParaRPr sz="1200" b="1">
                  <a:solidFill>
                    <a:srgbClr val="538CD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58"/>
              <p:cNvSpPr txBox="1"/>
              <p:nvPr/>
            </p:nvSpPr>
            <p:spPr>
              <a:xfrm>
                <a:off x="3420659" y="2547452"/>
                <a:ext cx="179916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4275" rIns="68575" bIns="34275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January, February, March</a:t>
                </a:r>
                <a:endParaRPr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70" name="Google Shape;470;p58"/>
          <p:cNvGrpSpPr/>
          <p:nvPr/>
        </p:nvGrpSpPr>
        <p:grpSpPr>
          <a:xfrm>
            <a:off x="3680521" y="324093"/>
            <a:ext cx="1792940" cy="1484798"/>
            <a:chOff x="1038694" y="1766862"/>
            <a:chExt cx="2390586" cy="1979730"/>
          </a:xfrm>
        </p:grpSpPr>
        <p:sp>
          <p:nvSpPr>
            <p:cNvPr id="471" name="Google Shape;471;p58"/>
            <p:cNvSpPr/>
            <p:nvPr/>
          </p:nvSpPr>
          <p:spPr>
            <a:xfrm>
              <a:off x="1038695" y="2228527"/>
              <a:ext cx="237744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58"/>
            <p:cNvSpPr txBox="1"/>
            <p:nvPr/>
          </p:nvSpPr>
          <p:spPr>
            <a:xfrm>
              <a:off x="1038694" y="1766862"/>
              <a:ext cx="2390586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5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2.department (部門)</a:t>
              </a:r>
              <a:endParaRPr sz="15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73" name="Google Shape;473;p58"/>
            <p:cNvGrpSpPr/>
            <p:nvPr/>
          </p:nvGrpSpPr>
          <p:grpSpPr>
            <a:xfrm>
              <a:off x="1038695" y="2383647"/>
              <a:ext cx="2377440" cy="1362945"/>
              <a:chOff x="3420659" y="2261725"/>
              <a:chExt cx="1416581" cy="1362945"/>
            </a:xfrm>
          </p:grpSpPr>
          <p:sp>
            <p:nvSpPr>
              <p:cNvPr id="474" name="Google Shape;474;p58"/>
              <p:cNvSpPr txBox="1"/>
              <p:nvPr/>
            </p:nvSpPr>
            <p:spPr>
              <a:xfrm>
                <a:off x="3420659" y="2261725"/>
                <a:ext cx="141658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4275" rIns="68575" bIns="34275" anchor="ctr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 b="1">
                    <a:solidFill>
                      <a:srgbClr val="538CD5"/>
                    </a:solidFill>
                    <a:latin typeface="Arial"/>
                    <a:ea typeface="Arial"/>
                    <a:cs typeface="Arial"/>
                    <a:sym typeface="Arial"/>
                  </a:rPr>
                  <a:t>名目尺度</a:t>
                </a:r>
                <a:endParaRPr sz="1200" b="1">
                  <a:solidFill>
                    <a:srgbClr val="538CD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58"/>
              <p:cNvSpPr txBox="1"/>
              <p:nvPr/>
            </p:nvSpPr>
            <p:spPr>
              <a:xfrm>
                <a:off x="3420659" y="2547452"/>
                <a:ext cx="1416581" cy="10772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4275" rIns="68575" bIns="34275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與主題關聯的部門，</a:t>
                </a:r>
                <a:endParaRPr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其中</a:t>
                </a:r>
                <a:endParaRPr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sewing=縫紉部門 </a:t>
                </a:r>
                <a:endParaRPr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finishing=加工部門</a:t>
                </a:r>
                <a:endParaRPr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76" name="Google Shape;476;p58"/>
          <p:cNvGrpSpPr/>
          <p:nvPr/>
        </p:nvGrpSpPr>
        <p:grpSpPr>
          <a:xfrm>
            <a:off x="6630147" y="301000"/>
            <a:ext cx="1793025" cy="1600224"/>
            <a:chOff x="1038675" y="1736071"/>
            <a:chExt cx="2390700" cy="2133632"/>
          </a:xfrm>
        </p:grpSpPr>
        <p:sp>
          <p:nvSpPr>
            <p:cNvPr id="477" name="Google Shape;477;p58"/>
            <p:cNvSpPr/>
            <p:nvPr/>
          </p:nvSpPr>
          <p:spPr>
            <a:xfrm>
              <a:off x="1038695" y="2228527"/>
              <a:ext cx="2377440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58"/>
            <p:cNvSpPr txBox="1"/>
            <p:nvPr/>
          </p:nvSpPr>
          <p:spPr>
            <a:xfrm>
              <a:off x="1038675" y="1736071"/>
              <a:ext cx="239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3.quarter (季</a:t>
              </a:r>
              <a:r>
                <a:rPr lang="zh-TW" sz="1800" b="1">
                  <a:solidFill>
                    <a:srgbClr val="3F3F3F"/>
                  </a:solidFill>
                </a:rPr>
                <a:t>度</a:t>
              </a:r>
              <a:r>
                <a:rPr lang="zh-TW" sz="18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  <a:endParaRPr sz="18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79" name="Google Shape;479;p58"/>
            <p:cNvGrpSpPr/>
            <p:nvPr/>
          </p:nvGrpSpPr>
          <p:grpSpPr>
            <a:xfrm>
              <a:off x="1038695" y="2383647"/>
              <a:ext cx="2377440" cy="1486056"/>
              <a:chOff x="3420659" y="2261725"/>
              <a:chExt cx="1416581" cy="1486056"/>
            </a:xfrm>
          </p:grpSpPr>
          <p:sp>
            <p:nvSpPr>
              <p:cNvPr id="480" name="Google Shape;480;p58"/>
              <p:cNvSpPr txBox="1"/>
              <p:nvPr/>
            </p:nvSpPr>
            <p:spPr>
              <a:xfrm>
                <a:off x="3420659" y="2261725"/>
                <a:ext cx="141658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4275" rIns="68575" bIns="34275" anchor="ctr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 b="1">
                    <a:solidFill>
                      <a:srgbClr val="538CD5"/>
                    </a:solidFill>
                    <a:latin typeface="Arial"/>
                    <a:ea typeface="Arial"/>
                    <a:cs typeface="Arial"/>
                    <a:sym typeface="Arial"/>
                  </a:rPr>
                  <a:t>名目尺度</a:t>
                </a:r>
                <a:endParaRPr sz="1200" b="1">
                  <a:solidFill>
                    <a:srgbClr val="538CD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58"/>
              <p:cNvSpPr txBox="1"/>
              <p:nvPr/>
            </p:nvSpPr>
            <p:spPr>
              <a:xfrm>
                <a:off x="3420659" y="2547452"/>
                <a:ext cx="1416581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4275" rIns="68575" bIns="34275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9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將一個月切分為5個季度， 其中Quarter1=每月1號到7號，Quarter2=每月8號到14號，Quarter3=每月15號到21號，Quarter4=每月22號到28號，Quarter5=每月29號到31號。</a:t>
                </a:r>
                <a:endParaRPr sz="9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82" name="Google Shape;482;p58"/>
          <p:cNvGrpSpPr/>
          <p:nvPr/>
        </p:nvGrpSpPr>
        <p:grpSpPr>
          <a:xfrm>
            <a:off x="3674052" y="1890966"/>
            <a:ext cx="2046689" cy="1292484"/>
            <a:chOff x="1038695" y="1612974"/>
            <a:chExt cx="2728918" cy="1723312"/>
          </a:xfrm>
        </p:grpSpPr>
        <p:sp>
          <p:nvSpPr>
            <p:cNvPr id="483" name="Google Shape;483;p58"/>
            <p:cNvSpPr/>
            <p:nvPr/>
          </p:nvSpPr>
          <p:spPr>
            <a:xfrm>
              <a:off x="1038695" y="2228527"/>
              <a:ext cx="2377440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58"/>
            <p:cNvSpPr txBox="1"/>
            <p:nvPr/>
          </p:nvSpPr>
          <p:spPr>
            <a:xfrm>
              <a:off x="1038695" y="1612974"/>
              <a:ext cx="2373332" cy="615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5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5.team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5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(團隊編號)</a:t>
              </a:r>
              <a:endParaRPr sz="15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5" name="Google Shape;485;p58"/>
            <p:cNvGrpSpPr/>
            <p:nvPr/>
          </p:nvGrpSpPr>
          <p:grpSpPr>
            <a:xfrm>
              <a:off x="1038695" y="2383647"/>
              <a:ext cx="2728918" cy="952639"/>
              <a:chOff x="3420659" y="2261725"/>
              <a:chExt cx="1626007" cy="952639"/>
            </a:xfrm>
          </p:grpSpPr>
          <p:sp>
            <p:nvSpPr>
              <p:cNvPr id="486" name="Google Shape;486;p58"/>
              <p:cNvSpPr txBox="1"/>
              <p:nvPr/>
            </p:nvSpPr>
            <p:spPr>
              <a:xfrm>
                <a:off x="3420659" y="2261725"/>
                <a:ext cx="141658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4275" rIns="68575" bIns="34275" anchor="ctr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 b="1">
                    <a:solidFill>
                      <a:srgbClr val="538CD5"/>
                    </a:solidFill>
                    <a:latin typeface="Arial"/>
                    <a:ea typeface="Arial"/>
                    <a:cs typeface="Arial"/>
                    <a:sym typeface="Arial"/>
                  </a:rPr>
                  <a:t>名目尺度</a:t>
                </a:r>
                <a:endParaRPr sz="1200" b="1">
                  <a:solidFill>
                    <a:srgbClr val="538CD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58"/>
              <p:cNvSpPr txBox="1"/>
              <p:nvPr/>
            </p:nvSpPr>
            <p:spPr>
              <a:xfrm>
                <a:off x="3420666" y="2547464"/>
                <a:ext cx="1626000" cy="66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4275" rIns="68575" bIns="34275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4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與主題關聯的團隊編號</a:t>
                </a:r>
                <a:r>
                  <a:rPr lang="zh-TW">
                    <a:solidFill>
                      <a:srgbClr val="3F3F3F"/>
                    </a:solidFill>
                  </a:rPr>
                  <a:t>：</a:t>
                </a:r>
                <a:endParaRPr>
                  <a:solidFill>
                    <a:srgbClr val="3F3F3F"/>
                  </a:solidFill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>
                    <a:solidFill>
                      <a:srgbClr val="3F3F3F"/>
                    </a:solidFill>
                  </a:rPr>
                  <a:t>1~12</a:t>
                </a:r>
                <a:endParaRPr>
                  <a:solidFill>
                    <a:srgbClr val="3F3F3F"/>
                  </a:solidFill>
                </a:endParaRPr>
              </a:p>
            </p:txBody>
          </p:sp>
        </p:grpSp>
      </p:grpSp>
      <p:grpSp>
        <p:nvGrpSpPr>
          <p:cNvPr id="488" name="Google Shape;488;p58"/>
          <p:cNvGrpSpPr/>
          <p:nvPr/>
        </p:nvGrpSpPr>
        <p:grpSpPr>
          <a:xfrm>
            <a:off x="6623693" y="1914050"/>
            <a:ext cx="2002283" cy="1484796"/>
            <a:chOff x="1038695" y="1643753"/>
            <a:chExt cx="2669710" cy="1979728"/>
          </a:xfrm>
        </p:grpSpPr>
        <p:sp>
          <p:nvSpPr>
            <p:cNvPr id="489" name="Google Shape;489;p58"/>
            <p:cNvSpPr/>
            <p:nvPr/>
          </p:nvSpPr>
          <p:spPr>
            <a:xfrm>
              <a:off x="1038695" y="2228527"/>
              <a:ext cx="2377440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58"/>
            <p:cNvSpPr txBox="1"/>
            <p:nvPr/>
          </p:nvSpPr>
          <p:spPr>
            <a:xfrm>
              <a:off x="1038705" y="1643753"/>
              <a:ext cx="2669700" cy="57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4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6.targeted_productivity </a:t>
              </a:r>
              <a:endParaRPr sz="14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4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(目標生產力)</a:t>
              </a:r>
              <a:endParaRPr sz="14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1" name="Google Shape;491;p58"/>
            <p:cNvGrpSpPr/>
            <p:nvPr/>
          </p:nvGrpSpPr>
          <p:grpSpPr>
            <a:xfrm>
              <a:off x="1038695" y="2383647"/>
              <a:ext cx="2377440" cy="1239834"/>
              <a:chOff x="3420659" y="2261725"/>
              <a:chExt cx="1416581" cy="1239834"/>
            </a:xfrm>
          </p:grpSpPr>
          <p:sp>
            <p:nvSpPr>
              <p:cNvPr id="492" name="Google Shape;492;p58"/>
              <p:cNvSpPr txBox="1"/>
              <p:nvPr/>
            </p:nvSpPr>
            <p:spPr>
              <a:xfrm>
                <a:off x="3420659" y="2261725"/>
                <a:ext cx="141658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4275" rIns="68575" bIns="34275" anchor="ctr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 b="1">
                    <a:solidFill>
                      <a:srgbClr val="538CD5"/>
                    </a:solidFill>
                    <a:latin typeface="Arial"/>
                    <a:ea typeface="Arial"/>
                    <a:cs typeface="Arial"/>
                    <a:sym typeface="Arial"/>
                  </a:rPr>
                  <a:t>連續尺度</a:t>
                </a:r>
                <a:endParaRPr sz="1200" b="1">
                  <a:solidFill>
                    <a:srgbClr val="538CD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58"/>
              <p:cNvSpPr txBox="1"/>
              <p:nvPr/>
            </p:nvSpPr>
            <p:spPr>
              <a:xfrm>
                <a:off x="3420659" y="2547452"/>
                <a:ext cx="1416581" cy="954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4275" rIns="68575" bIns="34275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1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管理局為每個團隊每天設定的目標生產力：</a:t>
                </a:r>
                <a:endParaRPr sz="1100"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1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0.07~0.8</a:t>
                </a:r>
                <a:endParaRPr sz="1100"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1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(生產力定義的範圍在0到1)</a:t>
                </a:r>
                <a:endParaRPr sz="11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94" name="Google Shape;494;p58"/>
          <p:cNvGrpSpPr/>
          <p:nvPr/>
        </p:nvGrpSpPr>
        <p:grpSpPr>
          <a:xfrm>
            <a:off x="714598" y="1987612"/>
            <a:ext cx="1872613" cy="1415688"/>
            <a:chOff x="1038694" y="1736084"/>
            <a:chExt cx="2496817" cy="1887584"/>
          </a:xfrm>
        </p:grpSpPr>
        <p:sp>
          <p:nvSpPr>
            <p:cNvPr id="495" name="Google Shape;495;p58"/>
            <p:cNvSpPr/>
            <p:nvPr/>
          </p:nvSpPr>
          <p:spPr>
            <a:xfrm>
              <a:off x="1038695" y="2228527"/>
              <a:ext cx="2377440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58"/>
            <p:cNvSpPr txBox="1"/>
            <p:nvPr/>
          </p:nvSpPr>
          <p:spPr>
            <a:xfrm>
              <a:off x="1038694" y="1736084"/>
              <a:ext cx="23856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4.day (星期幾)</a:t>
              </a:r>
              <a:endParaRPr sz="18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7" name="Google Shape;497;p58"/>
            <p:cNvGrpSpPr/>
            <p:nvPr/>
          </p:nvGrpSpPr>
          <p:grpSpPr>
            <a:xfrm>
              <a:off x="1038695" y="2383647"/>
              <a:ext cx="2496816" cy="1240021"/>
              <a:chOff x="3420659" y="2261725"/>
              <a:chExt cx="1487710" cy="1240021"/>
            </a:xfrm>
          </p:grpSpPr>
          <p:sp>
            <p:nvSpPr>
              <p:cNvPr id="498" name="Google Shape;498;p58"/>
              <p:cNvSpPr txBox="1"/>
              <p:nvPr/>
            </p:nvSpPr>
            <p:spPr>
              <a:xfrm>
                <a:off x="3420659" y="2261725"/>
                <a:ext cx="141658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4275" rIns="68575" bIns="34275" anchor="ctr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 b="1">
                    <a:solidFill>
                      <a:srgbClr val="538CD5"/>
                    </a:solidFill>
                    <a:latin typeface="Arial"/>
                    <a:ea typeface="Arial"/>
                    <a:cs typeface="Arial"/>
                    <a:sym typeface="Arial"/>
                  </a:rPr>
                  <a:t>名目尺度</a:t>
                </a:r>
                <a:endParaRPr sz="1200" b="1">
                  <a:solidFill>
                    <a:srgbClr val="538CD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58"/>
              <p:cNvSpPr txBox="1"/>
              <p:nvPr/>
            </p:nvSpPr>
            <p:spPr>
              <a:xfrm>
                <a:off x="3420669" y="2547446"/>
                <a:ext cx="1487700" cy="95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4275" rIns="68575" bIns="34275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>
                    <a:solidFill>
                      <a:srgbClr val="3F3F3F"/>
                    </a:solidFill>
                  </a:rPr>
                  <a:t>Monday,Tuesday,</a:t>
                </a:r>
                <a:endParaRPr>
                  <a:solidFill>
                    <a:srgbClr val="3F3F3F"/>
                  </a:solidFill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>
                    <a:solidFill>
                      <a:srgbClr val="3F3F3F"/>
                    </a:solidFill>
                  </a:rPr>
                  <a:t>Wednesday,Thursday,</a:t>
                </a:r>
                <a:endParaRPr>
                  <a:solidFill>
                    <a:srgbClr val="3F3F3F"/>
                  </a:solidFill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>
                    <a:solidFill>
                      <a:srgbClr val="3F3F3F"/>
                    </a:solidFill>
                  </a:rPr>
                  <a:t>Thursday,Sunday</a:t>
                </a:r>
                <a:endParaRPr>
                  <a:solidFill>
                    <a:srgbClr val="3F3F3F"/>
                  </a:solidFill>
                </a:endParaRPr>
              </a:p>
            </p:txBody>
          </p:sp>
        </p:grpSp>
      </p:grpSp>
      <p:grpSp>
        <p:nvGrpSpPr>
          <p:cNvPr id="500" name="Google Shape;500;p58"/>
          <p:cNvGrpSpPr/>
          <p:nvPr/>
        </p:nvGrpSpPr>
        <p:grpSpPr>
          <a:xfrm>
            <a:off x="722255" y="3493184"/>
            <a:ext cx="1783080" cy="1277049"/>
            <a:chOff x="1038695" y="1612973"/>
            <a:chExt cx="2377440" cy="1702732"/>
          </a:xfrm>
        </p:grpSpPr>
        <p:sp>
          <p:nvSpPr>
            <p:cNvPr id="501" name="Google Shape;501;p58"/>
            <p:cNvSpPr/>
            <p:nvPr/>
          </p:nvSpPr>
          <p:spPr>
            <a:xfrm>
              <a:off x="1038695" y="2228527"/>
              <a:ext cx="237744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58"/>
            <p:cNvSpPr txBox="1"/>
            <p:nvPr/>
          </p:nvSpPr>
          <p:spPr>
            <a:xfrm>
              <a:off x="1038695" y="1612973"/>
              <a:ext cx="2306404" cy="615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5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7. smv</a:t>
              </a:r>
              <a:endParaRPr sz="15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5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(分配的時間)</a:t>
              </a:r>
              <a:endParaRPr sz="15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3" name="Google Shape;503;p58"/>
            <p:cNvGrpSpPr/>
            <p:nvPr/>
          </p:nvGrpSpPr>
          <p:grpSpPr>
            <a:xfrm>
              <a:off x="1038695" y="2383647"/>
              <a:ext cx="2377440" cy="932058"/>
              <a:chOff x="3420659" y="2261725"/>
              <a:chExt cx="1416581" cy="932058"/>
            </a:xfrm>
          </p:grpSpPr>
          <p:sp>
            <p:nvSpPr>
              <p:cNvPr id="504" name="Google Shape;504;p58"/>
              <p:cNvSpPr txBox="1"/>
              <p:nvPr/>
            </p:nvSpPr>
            <p:spPr>
              <a:xfrm>
                <a:off x="3420659" y="2261725"/>
                <a:ext cx="141658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4275" rIns="68575" bIns="34275" anchor="ctr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 b="1">
                    <a:solidFill>
                      <a:srgbClr val="538CD5"/>
                    </a:solidFill>
                    <a:latin typeface="Arial"/>
                    <a:ea typeface="Arial"/>
                    <a:cs typeface="Arial"/>
                    <a:sym typeface="Arial"/>
                  </a:rPr>
                  <a:t>連續尺度</a:t>
                </a:r>
                <a:endParaRPr sz="1200" b="1">
                  <a:solidFill>
                    <a:srgbClr val="538CD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58"/>
              <p:cNvSpPr txBox="1"/>
              <p:nvPr/>
            </p:nvSpPr>
            <p:spPr>
              <a:xfrm>
                <a:off x="3420659" y="2547452"/>
                <a:ext cx="1416581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4275" rIns="68575" bIns="34275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4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標準的分鐘值：</a:t>
                </a:r>
                <a:endParaRPr sz="1100"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4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2.9~54.56(分鐘)</a:t>
                </a:r>
                <a:endParaRPr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12" name="Google Shape;512;p58"/>
          <p:cNvGrpSpPr/>
          <p:nvPr/>
        </p:nvGrpSpPr>
        <p:grpSpPr>
          <a:xfrm>
            <a:off x="3702611" y="3500385"/>
            <a:ext cx="1872599" cy="1292465"/>
            <a:chOff x="1038689" y="1612974"/>
            <a:chExt cx="2496799" cy="1723287"/>
          </a:xfrm>
        </p:grpSpPr>
        <p:sp>
          <p:nvSpPr>
            <p:cNvPr id="513" name="Google Shape;513;p58"/>
            <p:cNvSpPr/>
            <p:nvPr/>
          </p:nvSpPr>
          <p:spPr>
            <a:xfrm>
              <a:off x="1038695" y="2228527"/>
              <a:ext cx="2377440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58"/>
            <p:cNvSpPr txBox="1"/>
            <p:nvPr/>
          </p:nvSpPr>
          <p:spPr>
            <a:xfrm>
              <a:off x="1038695" y="1612974"/>
              <a:ext cx="2325240" cy="615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500" b="1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r>
              <a:r>
                <a:rPr lang="zh-TW" sz="1500" b="1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.over</a:t>
              </a:r>
              <a:r>
                <a:rPr lang="zh-TW" sz="1500" b="1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_time</a:t>
              </a:r>
              <a:endParaRPr sz="15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500" b="1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(加班時間)</a:t>
              </a:r>
              <a:endParaRPr sz="15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5" name="Google Shape;515;p58"/>
            <p:cNvGrpSpPr/>
            <p:nvPr/>
          </p:nvGrpSpPr>
          <p:grpSpPr>
            <a:xfrm>
              <a:off x="1038689" y="2383647"/>
              <a:ext cx="2496799" cy="952614"/>
              <a:chOff x="3420656" y="2261725"/>
              <a:chExt cx="1487700" cy="952614"/>
            </a:xfrm>
          </p:grpSpPr>
          <p:sp>
            <p:nvSpPr>
              <p:cNvPr id="516" name="Google Shape;516;p58"/>
              <p:cNvSpPr txBox="1"/>
              <p:nvPr/>
            </p:nvSpPr>
            <p:spPr>
              <a:xfrm>
                <a:off x="3420659" y="2261725"/>
                <a:ext cx="141658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4275" rIns="68575" bIns="34275" anchor="ctr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 b="1" dirty="0">
                    <a:solidFill>
                      <a:srgbClr val="538CD5"/>
                    </a:solidFill>
                    <a:latin typeface="Arial"/>
                    <a:ea typeface="Arial"/>
                    <a:cs typeface="Arial"/>
                    <a:sym typeface="Arial"/>
                  </a:rPr>
                  <a:t>連續尺度</a:t>
                </a:r>
                <a:endParaRPr sz="1200" b="1" dirty="0">
                  <a:solidFill>
                    <a:srgbClr val="538CD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58"/>
              <p:cNvSpPr txBox="1"/>
              <p:nvPr/>
            </p:nvSpPr>
            <p:spPr>
              <a:xfrm>
                <a:off x="3420656" y="2547439"/>
                <a:ext cx="1487700" cy="66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4275" rIns="68575" bIns="34275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400" dirty="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每個團隊的加班時間：</a:t>
                </a:r>
                <a:endParaRPr sz="1100" dirty="0"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400" dirty="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0~25920(分鐘)</a:t>
                </a:r>
                <a:endParaRPr sz="14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8" name="Google Shape;518;p58"/>
          <p:cNvSpPr/>
          <p:nvPr/>
        </p:nvSpPr>
        <p:spPr>
          <a:xfrm flipH="1">
            <a:off x="2235770" y="1961026"/>
            <a:ext cx="348370" cy="348370"/>
          </a:xfrm>
          <a:custGeom>
            <a:avLst/>
            <a:gdLst/>
            <a:ahLst/>
            <a:cxnLst/>
            <a:rect l="l" t="t" r="r" b="b"/>
            <a:pathLst>
              <a:path w="3242753" h="3227814" extrusionOk="0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58"/>
          <p:cNvSpPr/>
          <p:nvPr/>
        </p:nvSpPr>
        <p:spPr>
          <a:xfrm>
            <a:off x="4945166" y="3674233"/>
            <a:ext cx="462302" cy="222675"/>
          </a:xfrm>
          <a:custGeom>
            <a:avLst/>
            <a:gdLst/>
            <a:ahLst/>
            <a:cxnLst/>
            <a:rect l="l" t="t" r="r" b="b"/>
            <a:pathLst>
              <a:path w="3215400" h="1548752" extrusionOk="0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58"/>
          <p:cNvSpPr/>
          <p:nvPr/>
        </p:nvSpPr>
        <p:spPr>
          <a:xfrm rot="-2794009">
            <a:off x="2128028" y="248737"/>
            <a:ext cx="413882" cy="409564"/>
          </a:xfrm>
          <a:custGeom>
            <a:avLst/>
            <a:gdLst/>
            <a:ahLst/>
            <a:cxnLst/>
            <a:rect l="l" t="t" r="r" b="b"/>
            <a:pathLst>
              <a:path w="1807241" h="1788383" extrusionOk="0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58"/>
          <p:cNvSpPr/>
          <p:nvPr/>
        </p:nvSpPr>
        <p:spPr>
          <a:xfrm rot="-2805743">
            <a:off x="8303549" y="246886"/>
            <a:ext cx="415518" cy="411182"/>
          </a:xfrm>
          <a:custGeom>
            <a:avLst/>
            <a:gdLst/>
            <a:ahLst/>
            <a:cxnLst/>
            <a:rect l="l" t="t" r="r" b="b"/>
            <a:pathLst>
              <a:path w="1807241" h="1788383" extrusionOk="0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58"/>
          <p:cNvSpPr/>
          <p:nvPr/>
        </p:nvSpPr>
        <p:spPr>
          <a:xfrm rot="-2700000">
            <a:off x="4957216" y="1964541"/>
            <a:ext cx="169248" cy="377049"/>
          </a:xfrm>
          <a:custGeom>
            <a:avLst/>
            <a:gdLst/>
            <a:ahLst/>
            <a:cxnLst/>
            <a:rect l="l" t="t" r="r" b="b"/>
            <a:pathLst>
              <a:path w="154109" h="343323" extrusionOk="0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58"/>
          <p:cNvSpPr/>
          <p:nvPr/>
        </p:nvSpPr>
        <p:spPr>
          <a:xfrm>
            <a:off x="2080287" y="3547970"/>
            <a:ext cx="348370" cy="347351"/>
          </a:xfrm>
          <a:custGeom>
            <a:avLst/>
            <a:gdLst/>
            <a:ahLst/>
            <a:cxnLst/>
            <a:rect l="l" t="t" r="r" b="b"/>
            <a:pathLst>
              <a:path w="3240000" h="3230531" extrusionOk="0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58"/>
          <p:cNvSpPr/>
          <p:nvPr/>
        </p:nvSpPr>
        <p:spPr>
          <a:xfrm>
            <a:off x="8625977" y="1930317"/>
            <a:ext cx="286521" cy="413100"/>
          </a:xfrm>
          <a:custGeom>
            <a:avLst/>
            <a:gdLst/>
            <a:ahLst/>
            <a:cxnLst/>
            <a:rect l="l" t="t" r="r" b="b"/>
            <a:pathLst>
              <a:path w="2387678" h="3240000" extrusionOk="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58"/>
          <p:cNvSpPr/>
          <p:nvPr/>
        </p:nvSpPr>
        <p:spPr>
          <a:xfrm flipH="1">
            <a:off x="5535644" y="226613"/>
            <a:ext cx="386232" cy="387187"/>
          </a:xfrm>
          <a:custGeom>
            <a:avLst/>
            <a:gdLst/>
            <a:ahLst/>
            <a:cxnLst/>
            <a:rect l="l" t="t" r="r" b="b"/>
            <a:pathLst>
              <a:path w="3240000" h="3248012" extrusionOk="0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58"/>
          <p:cNvSpPr/>
          <p:nvPr/>
        </p:nvSpPr>
        <p:spPr>
          <a:xfrm>
            <a:off x="646981" y="1013605"/>
            <a:ext cx="2167387" cy="293297"/>
          </a:xfrm>
          <a:prstGeom prst="rect">
            <a:avLst/>
          </a:prstGeom>
          <a:noFill/>
          <a:ln w="57150" cap="flat" cmpd="sng">
            <a:solidFill>
              <a:srgbClr val="FEA8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58"/>
          <p:cNvSpPr/>
          <p:nvPr/>
        </p:nvSpPr>
        <p:spPr>
          <a:xfrm>
            <a:off x="3607999" y="2467156"/>
            <a:ext cx="797943" cy="217816"/>
          </a:xfrm>
          <a:prstGeom prst="rect">
            <a:avLst/>
          </a:prstGeom>
          <a:noFill/>
          <a:ln w="57150" cap="flat" cmpd="sng">
            <a:solidFill>
              <a:srgbClr val="FEA8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58"/>
          <p:cNvSpPr/>
          <p:nvPr/>
        </p:nvSpPr>
        <p:spPr>
          <a:xfrm>
            <a:off x="3644661" y="1391011"/>
            <a:ext cx="1246517" cy="187623"/>
          </a:xfrm>
          <a:prstGeom prst="rect">
            <a:avLst/>
          </a:prstGeom>
          <a:noFill/>
          <a:ln w="57150" cap="flat" cmpd="sng">
            <a:solidFill>
              <a:srgbClr val="FEA8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Freeform: Shape 36">
            <a:extLst>
              <a:ext uri="{FF2B5EF4-FFF2-40B4-BE49-F238E27FC236}">
                <a16:creationId xmlns="" xmlns:a16="http://schemas.microsoft.com/office/drawing/2014/main" id="{40EBC03E-D2A2-4D7E-B278-1F8D33BE2E08}"/>
              </a:ext>
            </a:extLst>
          </p:cNvPr>
          <p:cNvSpPr/>
          <p:nvPr/>
        </p:nvSpPr>
        <p:spPr>
          <a:xfrm>
            <a:off x="6998983" y="4110957"/>
            <a:ext cx="1092304" cy="636959"/>
          </a:xfrm>
          <a:custGeom>
            <a:avLst/>
            <a:gdLst>
              <a:gd name="connsiteX0" fmla="*/ 7277 w 1073623"/>
              <a:gd name="connsiteY0" fmla="*/ 642156 h 694220"/>
              <a:gd name="connsiteX1" fmla="*/ 1063115 w 1073623"/>
              <a:gd name="connsiteY1" fmla="*/ 642174 h 694220"/>
              <a:gd name="connsiteX2" fmla="*/ 1071111 w 1073623"/>
              <a:gd name="connsiteY2" fmla="*/ 650188 h 694220"/>
              <a:gd name="connsiteX3" fmla="*/ 1070982 w 1073623"/>
              <a:gd name="connsiteY3" fmla="*/ 684769 h 694220"/>
              <a:gd name="connsiteX4" fmla="*/ 1061291 w 1073623"/>
              <a:gd name="connsiteY4" fmla="*/ 694091 h 694220"/>
              <a:gd name="connsiteX5" fmla="*/ 7038 w 1073623"/>
              <a:gd name="connsiteY5" fmla="*/ 694220 h 694220"/>
              <a:gd name="connsiteX6" fmla="*/ 884 w 1073623"/>
              <a:gd name="connsiteY6" fmla="*/ 688067 h 694220"/>
              <a:gd name="connsiteX7" fmla="*/ 774 w 1073623"/>
              <a:gd name="connsiteY7" fmla="*/ 646780 h 694220"/>
              <a:gd name="connsiteX8" fmla="*/ 7277 w 1073623"/>
              <a:gd name="connsiteY8" fmla="*/ 642156 h 694220"/>
              <a:gd name="connsiteX9" fmla="*/ 338860 w 1073623"/>
              <a:gd name="connsiteY9" fmla="*/ 410464 h 694220"/>
              <a:gd name="connsiteX10" fmla="*/ 331453 w 1073623"/>
              <a:gd name="connsiteY10" fmla="*/ 417870 h 694220"/>
              <a:gd name="connsiteX11" fmla="*/ 331453 w 1073623"/>
              <a:gd name="connsiteY11" fmla="*/ 451271 h 694220"/>
              <a:gd name="connsiteX12" fmla="*/ 338860 w 1073623"/>
              <a:gd name="connsiteY12" fmla="*/ 458677 h 694220"/>
              <a:gd name="connsiteX13" fmla="*/ 358241 w 1073623"/>
              <a:gd name="connsiteY13" fmla="*/ 458677 h 694220"/>
              <a:gd name="connsiteX14" fmla="*/ 365647 w 1073623"/>
              <a:gd name="connsiteY14" fmla="*/ 451271 h 694220"/>
              <a:gd name="connsiteX15" fmla="*/ 365647 w 1073623"/>
              <a:gd name="connsiteY15" fmla="*/ 417870 h 694220"/>
              <a:gd name="connsiteX16" fmla="*/ 358241 w 1073623"/>
              <a:gd name="connsiteY16" fmla="*/ 410464 h 694220"/>
              <a:gd name="connsiteX17" fmla="*/ 185025 w 1073623"/>
              <a:gd name="connsiteY17" fmla="*/ 410464 h 694220"/>
              <a:gd name="connsiteX18" fmla="*/ 177619 w 1073623"/>
              <a:gd name="connsiteY18" fmla="*/ 417870 h 694220"/>
              <a:gd name="connsiteX19" fmla="*/ 177619 w 1073623"/>
              <a:gd name="connsiteY19" fmla="*/ 451271 h 694220"/>
              <a:gd name="connsiteX20" fmla="*/ 185025 w 1073623"/>
              <a:gd name="connsiteY20" fmla="*/ 458677 h 694220"/>
              <a:gd name="connsiteX21" fmla="*/ 204406 w 1073623"/>
              <a:gd name="connsiteY21" fmla="*/ 458677 h 694220"/>
              <a:gd name="connsiteX22" fmla="*/ 211812 w 1073623"/>
              <a:gd name="connsiteY22" fmla="*/ 451271 h 694220"/>
              <a:gd name="connsiteX23" fmla="*/ 211812 w 1073623"/>
              <a:gd name="connsiteY23" fmla="*/ 417870 h 694220"/>
              <a:gd name="connsiteX24" fmla="*/ 204406 w 1073623"/>
              <a:gd name="connsiteY24" fmla="*/ 410464 h 694220"/>
              <a:gd name="connsiteX25" fmla="*/ 271633 w 1073623"/>
              <a:gd name="connsiteY25" fmla="*/ 400994 h 694220"/>
              <a:gd name="connsiteX26" fmla="*/ 238047 w 1073623"/>
              <a:gd name="connsiteY26" fmla="*/ 434580 h 694220"/>
              <a:gd name="connsiteX27" fmla="*/ 271633 w 1073623"/>
              <a:gd name="connsiteY27" fmla="*/ 468165 h 694220"/>
              <a:gd name="connsiteX28" fmla="*/ 305219 w 1073623"/>
              <a:gd name="connsiteY28" fmla="*/ 434580 h 694220"/>
              <a:gd name="connsiteX29" fmla="*/ 271633 w 1073623"/>
              <a:gd name="connsiteY29" fmla="*/ 400994 h 694220"/>
              <a:gd name="connsiteX30" fmla="*/ 885441 w 1073623"/>
              <a:gd name="connsiteY30" fmla="*/ 388688 h 694220"/>
              <a:gd name="connsiteX31" fmla="*/ 889310 w 1073623"/>
              <a:gd name="connsiteY31" fmla="*/ 392557 h 694220"/>
              <a:gd name="connsiteX32" fmla="*/ 889310 w 1073623"/>
              <a:gd name="connsiteY32" fmla="*/ 422531 h 694220"/>
              <a:gd name="connsiteX33" fmla="*/ 885441 w 1073623"/>
              <a:gd name="connsiteY33" fmla="*/ 430066 h 694220"/>
              <a:gd name="connsiteX34" fmla="*/ 881572 w 1073623"/>
              <a:gd name="connsiteY34" fmla="*/ 422531 h 694220"/>
              <a:gd name="connsiteX35" fmla="*/ 881572 w 1073623"/>
              <a:gd name="connsiteY35" fmla="*/ 392557 h 694220"/>
              <a:gd name="connsiteX36" fmla="*/ 885441 w 1073623"/>
              <a:gd name="connsiteY36" fmla="*/ 388688 h 694220"/>
              <a:gd name="connsiteX37" fmla="*/ 855504 w 1073623"/>
              <a:gd name="connsiteY37" fmla="*/ 345218 h 694220"/>
              <a:gd name="connsiteX38" fmla="*/ 880079 w 1073623"/>
              <a:gd name="connsiteY38" fmla="*/ 345230 h 694220"/>
              <a:gd name="connsiteX39" fmla="*/ 927870 w 1073623"/>
              <a:gd name="connsiteY39" fmla="*/ 345283 h 694220"/>
              <a:gd name="connsiteX40" fmla="*/ 936565 w 1073623"/>
              <a:gd name="connsiteY40" fmla="*/ 353813 h 694220"/>
              <a:gd name="connsiteX41" fmla="*/ 937284 w 1073623"/>
              <a:gd name="connsiteY41" fmla="*/ 362987 h 694220"/>
              <a:gd name="connsiteX42" fmla="*/ 929141 w 1073623"/>
              <a:gd name="connsiteY42" fmla="*/ 372420 h 694220"/>
              <a:gd name="connsiteX43" fmla="*/ 842053 w 1073623"/>
              <a:gd name="connsiteY43" fmla="*/ 372438 h 694220"/>
              <a:gd name="connsiteX44" fmla="*/ 832676 w 1073623"/>
              <a:gd name="connsiteY44" fmla="*/ 363172 h 694220"/>
              <a:gd name="connsiteX45" fmla="*/ 832916 w 1073623"/>
              <a:gd name="connsiteY45" fmla="*/ 352873 h 694220"/>
              <a:gd name="connsiteX46" fmla="*/ 841298 w 1073623"/>
              <a:gd name="connsiteY46" fmla="*/ 345246 h 694220"/>
              <a:gd name="connsiteX47" fmla="*/ 855504 w 1073623"/>
              <a:gd name="connsiteY47" fmla="*/ 345218 h 694220"/>
              <a:gd name="connsiteX48" fmla="*/ 338896 w 1073623"/>
              <a:gd name="connsiteY48" fmla="*/ 298192 h 694220"/>
              <a:gd name="connsiteX49" fmla="*/ 331490 w 1073623"/>
              <a:gd name="connsiteY49" fmla="*/ 305598 h 694220"/>
              <a:gd name="connsiteX50" fmla="*/ 331490 w 1073623"/>
              <a:gd name="connsiteY50" fmla="*/ 339000 h 694220"/>
              <a:gd name="connsiteX51" fmla="*/ 338896 w 1073623"/>
              <a:gd name="connsiteY51" fmla="*/ 346406 h 694220"/>
              <a:gd name="connsiteX52" fmla="*/ 358278 w 1073623"/>
              <a:gd name="connsiteY52" fmla="*/ 346406 h 694220"/>
              <a:gd name="connsiteX53" fmla="*/ 365684 w 1073623"/>
              <a:gd name="connsiteY53" fmla="*/ 339000 h 694220"/>
              <a:gd name="connsiteX54" fmla="*/ 365684 w 1073623"/>
              <a:gd name="connsiteY54" fmla="*/ 305598 h 694220"/>
              <a:gd name="connsiteX55" fmla="*/ 358278 w 1073623"/>
              <a:gd name="connsiteY55" fmla="*/ 298192 h 694220"/>
              <a:gd name="connsiteX56" fmla="*/ 287587 w 1073623"/>
              <a:gd name="connsiteY56" fmla="*/ 298192 h 694220"/>
              <a:gd name="connsiteX57" fmla="*/ 280181 w 1073623"/>
              <a:gd name="connsiteY57" fmla="*/ 305598 h 694220"/>
              <a:gd name="connsiteX58" fmla="*/ 280181 w 1073623"/>
              <a:gd name="connsiteY58" fmla="*/ 339000 h 694220"/>
              <a:gd name="connsiteX59" fmla="*/ 287587 w 1073623"/>
              <a:gd name="connsiteY59" fmla="*/ 346406 h 694220"/>
              <a:gd name="connsiteX60" fmla="*/ 306969 w 1073623"/>
              <a:gd name="connsiteY60" fmla="*/ 346406 h 694220"/>
              <a:gd name="connsiteX61" fmla="*/ 314375 w 1073623"/>
              <a:gd name="connsiteY61" fmla="*/ 339000 h 694220"/>
              <a:gd name="connsiteX62" fmla="*/ 314375 w 1073623"/>
              <a:gd name="connsiteY62" fmla="*/ 305598 h 694220"/>
              <a:gd name="connsiteX63" fmla="*/ 306969 w 1073623"/>
              <a:gd name="connsiteY63" fmla="*/ 298192 h 694220"/>
              <a:gd name="connsiteX64" fmla="*/ 236297 w 1073623"/>
              <a:gd name="connsiteY64" fmla="*/ 298192 h 694220"/>
              <a:gd name="connsiteX65" fmla="*/ 228891 w 1073623"/>
              <a:gd name="connsiteY65" fmla="*/ 305598 h 694220"/>
              <a:gd name="connsiteX66" fmla="*/ 228891 w 1073623"/>
              <a:gd name="connsiteY66" fmla="*/ 339000 h 694220"/>
              <a:gd name="connsiteX67" fmla="*/ 236297 w 1073623"/>
              <a:gd name="connsiteY67" fmla="*/ 346406 h 694220"/>
              <a:gd name="connsiteX68" fmla="*/ 255678 w 1073623"/>
              <a:gd name="connsiteY68" fmla="*/ 346406 h 694220"/>
              <a:gd name="connsiteX69" fmla="*/ 263084 w 1073623"/>
              <a:gd name="connsiteY69" fmla="*/ 339000 h 694220"/>
              <a:gd name="connsiteX70" fmla="*/ 263084 w 1073623"/>
              <a:gd name="connsiteY70" fmla="*/ 305598 h 694220"/>
              <a:gd name="connsiteX71" fmla="*/ 255678 w 1073623"/>
              <a:gd name="connsiteY71" fmla="*/ 298192 h 694220"/>
              <a:gd name="connsiteX72" fmla="*/ 184988 w 1073623"/>
              <a:gd name="connsiteY72" fmla="*/ 298192 h 694220"/>
              <a:gd name="connsiteX73" fmla="*/ 177582 w 1073623"/>
              <a:gd name="connsiteY73" fmla="*/ 305598 h 694220"/>
              <a:gd name="connsiteX74" fmla="*/ 177582 w 1073623"/>
              <a:gd name="connsiteY74" fmla="*/ 339000 h 694220"/>
              <a:gd name="connsiteX75" fmla="*/ 184988 w 1073623"/>
              <a:gd name="connsiteY75" fmla="*/ 346406 h 694220"/>
              <a:gd name="connsiteX76" fmla="*/ 204369 w 1073623"/>
              <a:gd name="connsiteY76" fmla="*/ 346406 h 694220"/>
              <a:gd name="connsiteX77" fmla="*/ 211776 w 1073623"/>
              <a:gd name="connsiteY77" fmla="*/ 339000 h 694220"/>
              <a:gd name="connsiteX78" fmla="*/ 211776 w 1073623"/>
              <a:gd name="connsiteY78" fmla="*/ 305598 h 694220"/>
              <a:gd name="connsiteX79" fmla="*/ 204369 w 1073623"/>
              <a:gd name="connsiteY79" fmla="*/ 298192 h 694220"/>
              <a:gd name="connsiteX80" fmla="*/ 185246 w 1073623"/>
              <a:gd name="connsiteY80" fmla="*/ 214882 h 694220"/>
              <a:gd name="connsiteX81" fmla="*/ 177527 w 1073623"/>
              <a:gd name="connsiteY81" fmla="*/ 222602 h 694220"/>
              <a:gd name="connsiteX82" fmla="*/ 177527 w 1073623"/>
              <a:gd name="connsiteY82" fmla="*/ 265141 h 694220"/>
              <a:gd name="connsiteX83" fmla="*/ 185246 w 1073623"/>
              <a:gd name="connsiteY83" fmla="*/ 272860 h 694220"/>
              <a:gd name="connsiteX84" fmla="*/ 357707 w 1073623"/>
              <a:gd name="connsiteY84" fmla="*/ 272860 h 694220"/>
              <a:gd name="connsiteX85" fmla="*/ 365426 w 1073623"/>
              <a:gd name="connsiteY85" fmla="*/ 265141 h 694220"/>
              <a:gd name="connsiteX86" fmla="*/ 365426 w 1073623"/>
              <a:gd name="connsiteY86" fmla="*/ 222602 h 694220"/>
              <a:gd name="connsiteX87" fmla="*/ 357707 w 1073623"/>
              <a:gd name="connsiteY87" fmla="*/ 214882 h 694220"/>
              <a:gd name="connsiteX88" fmla="*/ 269791 w 1073623"/>
              <a:gd name="connsiteY88" fmla="*/ 30 h 694220"/>
              <a:gd name="connsiteX89" fmla="*/ 861344 w 1073623"/>
              <a:gd name="connsiteY89" fmla="*/ 933 h 694220"/>
              <a:gd name="connsiteX90" fmla="*/ 872306 w 1073623"/>
              <a:gd name="connsiteY90" fmla="*/ 11747 h 694220"/>
              <a:gd name="connsiteX91" fmla="*/ 872361 w 1073623"/>
              <a:gd name="connsiteY91" fmla="*/ 190416 h 694220"/>
              <a:gd name="connsiteX92" fmla="*/ 879325 w 1073623"/>
              <a:gd name="connsiteY92" fmla="*/ 207052 h 694220"/>
              <a:gd name="connsiteX93" fmla="*/ 892903 w 1073623"/>
              <a:gd name="connsiteY93" fmla="*/ 204860 h 694220"/>
              <a:gd name="connsiteX94" fmla="*/ 897104 w 1073623"/>
              <a:gd name="connsiteY94" fmla="*/ 190287 h 694220"/>
              <a:gd name="connsiteX95" fmla="*/ 896551 w 1073623"/>
              <a:gd name="connsiteY95" fmla="*/ 6976 h 694220"/>
              <a:gd name="connsiteX96" fmla="*/ 902078 w 1073623"/>
              <a:gd name="connsiteY96" fmla="*/ 1117 h 694220"/>
              <a:gd name="connsiteX97" fmla="*/ 1004548 w 1073623"/>
              <a:gd name="connsiteY97" fmla="*/ 42919 h 694220"/>
              <a:gd name="connsiteX98" fmla="*/ 1026048 w 1073623"/>
              <a:gd name="connsiteY98" fmla="*/ 129214 h 694220"/>
              <a:gd name="connsiteX99" fmla="*/ 1025256 w 1073623"/>
              <a:gd name="connsiteY99" fmla="*/ 236677 h 694220"/>
              <a:gd name="connsiteX100" fmla="*/ 1015731 w 1073623"/>
              <a:gd name="connsiteY100" fmla="*/ 277098 h 694220"/>
              <a:gd name="connsiteX101" fmla="*/ 977595 w 1073623"/>
              <a:gd name="connsiteY101" fmla="*/ 327301 h 694220"/>
              <a:gd name="connsiteX102" fmla="*/ 787614 w 1073623"/>
              <a:gd name="connsiteY102" fmla="*/ 327430 h 694220"/>
              <a:gd name="connsiteX103" fmla="*/ 762613 w 1073623"/>
              <a:gd name="connsiteY103" fmla="*/ 300643 h 694220"/>
              <a:gd name="connsiteX104" fmla="*/ 734481 w 1073623"/>
              <a:gd name="connsiteY104" fmla="*/ 264699 h 694220"/>
              <a:gd name="connsiteX105" fmla="*/ 695018 w 1073623"/>
              <a:gd name="connsiteY105" fmla="*/ 216301 h 694220"/>
              <a:gd name="connsiteX106" fmla="*/ 648757 w 1073623"/>
              <a:gd name="connsiteY106" fmla="*/ 214514 h 694220"/>
              <a:gd name="connsiteX107" fmla="*/ 591793 w 1073623"/>
              <a:gd name="connsiteY107" fmla="*/ 214072 h 694220"/>
              <a:gd name="connsiteX108" fmla="*/ 477955 w 1073623"/>
              <a:gd name="connsiteY108" fmla="*/ 213795 h 694220"/>
              <a:gd name="connsiteX109" fmla="*/ 463125 w 1073623"/>
              <a:gd name="connsiteY109" fmla="*/ 228866 h 694220"/>
              <a:gd name="connsiteX110" fmla="*/ 463198 w 1073623"/>
              <a:gd name="connsiteY110" fmla="*/ 476714 h 694220"/>
              <a:gd name="connsiteX111" fmla="*/ 479005 w 1073623"/>
              <a:gd name="connsiteY111" fmla="*/ 492337 h 694220"/>
              <a:gd name="connsiteX112" fmla="*/ 812577 w 1073623"/>
              <a:gd name="connsiteY112" fmla="*/ 492134 h 694220"/>
              <a:gd name="connsiteX113" fmla="*/ 957163 w 1073623"/>
              <a:gd name="connsiteY113" fmla="*/ 492116 h 694220"/>
              <a:gd name="connsiteX114" fmla="*/ 1040842 w 1073623"/>
              <a:gd name="connsiteY114" fmla="*/ 529368 h 694220"/>
              <a:gd name="connsiteX115" fmla="*/ 1072346 w 1073623"/>
              <a:gd name="connsiteY115" fmla="*/ 595028 h 694220"/>
              <a:gd name="connsiteX116" fmla="*/ 1063558 w 1073623"/>
              <a:gd name="connsiteY116" fmla="*/ 617210 h 694220"/>
              <a:gd name="connsiteX117" fmla="*/ 7056 w 1073623"/>
              <a:gd name="connsiteY117" fmla="*/ 617265 h 694220"/>
              <a:gd name="connsiteX118" fmla="*/ 0 w 1073623"/>
              <a:gd name="connsiteY118" fmla="*/ 610246 h 694220"/>
              <a:gd name="connsiteX119" fmla="*/ 36902 w 1073623"/>
              <a:gd name="connsiteY119" fmla="*/ 522275 h 694220"/>
              <a:gd name="connsiteX120" fmla="*/ 60705 w 1073623"/>
              <a:gd name="connsiteY120" fmla="*/ 505307 h 694220"/>
              <a:gd name="connsiteX121" fmla="*/ 69014 w 1073623"/>
              <a:gd name="connsiteY121" fmla="*/ 479164 h 694220"/>
              <a:gd name="connsiteX122" fmla="*/ 106523 w 1073623"/>
              <a:gd name="connsiteY122" fmla="*/ 203939 h 694220"/>
              <a:gd name="connsiteX123" fmla="*/ 100978 w 1073623"/>
              <a:gd name="connsiteY123" fmla="*/ 197767 h 694220"/>
              <a:gd name="connsiteX124" fmla="*/ 77304 w 1073623"/>
              <a:gd name="connsiteY124" fmla="*/ 197012 h 694220"/>
              <a:gd name="connsiteX125" fmla="*/ 69345 w 1073623"/>
              <a:gd name="connsiteY125" fmla="*/ 188813 h 694220"/>
              <a:gd name="connsiteX126" fmla="*/ 69548 w 1073623"/>
              <a:gd name="connsiteY126" fmla="*/ 50971 h 694220"/>
              <a:gd name="connsiteX127" fmla="*/ 75775 w 1073623"/>
              <a:gd name="connsiteY127" fmla="*/ 45130 h 694220"/>
              <a:gd name="connsiteX128" fmla="*/ 152195 w 1073623"/>
              <a:gd name="connsiteY128" fmla="*/ 45499 h 694220"/>
              <a:gd name="connsiteX129" fmla="*/ 172921 w 1073623"/>
              <a:gd name="connsiteY129" fmla="*/ 36250 h 694220"/>
              <a:gd name="connsiteX130" fmla="*/ 269791 w 1073623"/>
              <a:gd name="connsiteY130" fmla="*/ 30 h 69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1073623" h="694220">
                <a:moveTo>
                  <a:pt x="7277" y="642156"/>
                </a:moveTo>
                <a:cubicBezTo>
                  <a:pt x="32241" y="642193"/>
                  <a:pt x="1032827" y="642156"/>
                  <a:pt x="1063115" y="642174"/>
                </a:cubicBezTo>
                <a:cubicBezTo>
                  <a:pt x="1070245" y="642174"/>
                  <a:pt x="1071092" y="643022"/>
                  <a:pt x="1071111" y="650188"/>
                </a:cubicBezTo>
                <a:cubicBezTo>
                  <a:pt x="1071129" y="661721"/>
                  <a:pt x="1071129" y="673254"/>
                  <a:pt x="1070982" y="684769"/>
                </a:cubicBezTo>
                <a:cubicBezTo>
                  <a:pt x="1070871" y="692967"/>
                  <a:pt x="1069527" y="694091"/>
                  <a:pt x="1061291" y="694091"/>
                </a:cubicBezTo>
                <a:cubicBezTo>
                  <a:pt x="959595" y="694073"/>
                  <a:pt x="69861" y="694036"/>
                  <a:pt x="7038" y="694220"/>
                </a:cubicBezTo>
                <a:cubicBezTo>
                  <a:pt x="2229" y="694238"/>
                  <a:pt x="921" y="691936"/>
                  <a:pt x="884" y="688067"/>
                </a:cubicBezTo>
                <a:cubicBezTo>
                  <a:pt x="755" y="674304"/>
                  <a:pt x="737" y="660542"/>
                  <a:pt x="774" y="646780"/>
                </a:cubicBezTo>
                <a:cubicBezTo>
                  <a:pt x="792" y="642432"/>
                  <a:pt x="3924" y="642137"/>
                  <a:pt x="7277" y="642156"/>
                </a:cubicBezTo>
                <a:close/>
                <a:moveTo>
                  <a:pt x="338860" y="410464"/>
                </a:moveTo>
                <a:cubicBezTo>
                  <a:pt x="334769" y="410464"/>
                  <a:pt x="331453" y="413780"/>
                  <a:pt x="331453" y="417870"/>
                </a:cubicBezTo>
                <a:lnTo>
                  <a:pt x="331453" y="451271"/>
                </a:lnTo>
                <a:cubicBezTo>
                  <a:pt x="331453" y="455361"/>
                  <a:pt x="334769" y="458677"/>
                  <a:pt x="338860" y="458677"/>
                </a:cubicBezTo>
                <a:lnTo>
                  <a:pt x="358241" y="458677"/>
                </a:lnTo>
                <a:cubicBezTo>
                  <a:pt x="362331" y="458677"/>
                  <a:pt x="365647" y="455361"/>
                  <a:pt x="365647" y="451271"/>
                </a:cubicBezTo>
                <a:lnTo>
                  <a:pt x="365647" y="417870"/>
                </a:lnTo>
                <a:cubicBezTo>
                  <a:pt x="365647" y="413780"/>
                  <a:pt x="362331" y="410464"/>
                  <a:pt x="358241" y="410464"/>
                </a:cubicBezTo>
                <a:close/>
                <a:moveTo>
                  <a:pt x="185025" y="410464"/>
                </a:moveTo>
                <a:cubicBezTo>
                  <a:pt x="180935" y="410464"/>
                  <a:pt x="177619" y="413780"/>
                  <a:pt x="177619" y="417870"/>
                </a:cubicBezTo>
                <a:lnTo>
                  <a:pt x="177619" y="451271"/>
                </a:lnTo>
                <a:cubicBezTo>
                  <a:pt x="177619" y="455361"/>
                  <a:pt x="180935" y="458677"/>
                  <a:pt x="185025" y="458677"/>
                </a:cubicBezTo>
                <a:lnTo>
                  <a:pt x="204406" y="458677"/>
                </a:lnTo>
                <a:cubicBezTo>
                  <a:pt x="208496" y="458677"/>
                  <a:pt x="211812" y="455361"/>
                  <a:pt x="211812" y="451271"/>
                </a:cubicBezTo>
                <a:lnTo>
                  <a:pt x="211812" y="417870"/>
                </a:lnTo>
                <a:cubicBezTo>
                  <a:pt x="211812" y="413780"/>
                  <a:pt x="208496" y="410464"/>
                  <a:pt x="204406" y="410464"/>
                </a:cubicBezTo>
                <a:close/>
                <a:moveTo>
                  <a:pt x="271633" y="400994"/>
                </a:moveTo>
                <a:cubicBezTo>
                  <a:pt x="253081" y="400994"/>
                  <a:pt x="238047" y="416028"/>
                  <a:pt x="238047" y="434580"/>
                </a:cubicBezTo>
                <a:cubicBezTo>
                  <a:pt x="238047" y="453132"/>
                  <a:pt x="253081" y="468165"/>
                  <a:pt x="271633" y="468165"/>
                </a:cubicBezTo>
                <a:cubicBezTo>
                  <a:pt x="290185" y="468165"/>
                  <a:pt x="305219" y="453132"/>
                  <a:pt x="305219" y="434580"/>
                </a:cubicBezTo>
                <a:cubicBezTo>
                  <a:pt x="305219" y="416028"/>
                  <a:pt x="290185" y="400994"/>
                  <a:pt x="271633" y="400994"/>
                </a:cubicBezTo>
                <a:close/>
                <a:moveTo>
                  <a:pt x="885441" y="388688"/>
                </a:moveTo>
                <a:cubicBezTo>
                  <a:pt x="887579" y="388688"/>
                  <a:pt x="889310" y="390420"/>
                  <a:pt x="889310" y="392557"/>
                </a:cubicBezTo>
                <a:lnTo>
                  <a:pt x="889310" y="422531"/>
                </a:lnTo>
                <a:cubicBezTo>
                  <a:pt x="889310" y="425295"/>
                  <a:pt x="886565" y="430066"/>
                  <a:pt x="885441" y="430066"/>
                </a:cubicBezTo>
                <a:cubicBezTo>
                  <a:pt x="884133" y="430066"/>
                  <a:pt x="881572" y="425516"/>
                  <a:pt x="881572" y="422531"/>
                </a:cubicBezTo>
                <a:lnTo>
                  <a:pt x="881572" y="392557"/>
                </a:lnTo>
                <a:cubicBezTo>
                  <a:pt x="881572" y="390420"/>
                  <a:pt x="883304" y="388688"/>
                  <a:pt x="885441" y="388688"/>
                </a:cubicBezTo>
                <a:close/>
                <a:moveTo>
                  <a:pt x="855504" y="345218"/>
                </a:moveTo>
                <a:cubicBezTo>
                  <a:pt x="862418" y="345217"/>
                  <a:pt x="871061" y="345222"/>
                  <a:pt x="880079" y="345230"/>
                </a:cubicBezTo>
                <a:cubicBezTo>
                  <a:pt x="898116" y="345246"/>
                  <a:pt x="917654" y="345274"/>
                  <a:pt x="927870" y="345283"/>
                </a:cubicBezTo>
                <a:cubicBezTo>
                  <a:pt x="935718" y="345283"/>
                  <a:pt x="936399" y="346038"/>
                  <a:pt x="936565" y="353813"/>
                </a:cubicBezTo>
                <a:cubicBezTo>
                  <a:pt x="936621" y="356871"/>
                  <a:pt x="936455" y="359893"/>
                  <a:pt x="937284" y="362987"/>
                </a:cubicBezTo>
                <a:cubicBezTo>
                  <a:pt x="938481" y="367483"/>
                  <a:pt x="933949" y="372420"/>
                  <a:pt x="929141" y="372420"/>
                </a:cubicBezTo>
                <a:cubicBezTo>
                  <a:pt x="914384" y="372438"/>
                  <a:pt x="856313" y="372475"/>
                  <a:pt x="842053" y="372438"/>
                </a:cubicBezTo>
                <a:cubicBezTo>
                  <a:pt x="835292" y="372420"/>
                  <a:pt x="832694" y="369841"/>
                  <a:pt x="832676" y="363172"/>
                </a:cubicBezTo>
                <a:cubicBezTo>
                  <a:pt x="832676" y="359745"/>
                  <a:pt x="832621" y="356300"/>
                  <a:pt x="832916" y="352873"/>
                </a:cubicBezTo>
                <a:cubicBezTo>
                  <a:pt x="833431" y="346646"/>
                  <a:pt x="834924" y="345301"/>
                  <a:pt x="841298" y="345246"/>
                </a:cubicBezTo>
                <a:cubicBezTo>
                  <a:pt x="843403" y="345228"/>
                  <a:pt x="848589" y="345220"/>
                  <a:pt x="855504" y="345218"/>
                </a:cubicBezTo>
                <a:close/>
                <a:moveTo>
                  <a:pt x="338896" y="298192"/>
                </a:moveTo>
                <a:cubicBezTo>
                  <a:pt x="334806" y="298192"/>
                  <a:pt x="331490" y="301509"/>
                  <a:pt x="331490" y="305598"/>
                </a:cubicBezTo>
                <a:lnTo>
                  <a:pt x="331490" y="339000"/>
                </a:lnTo>
                <a:cubicBezTo>
                  <a:pt x="331490" y="343090"/>
                  <a:pt x="334806" y="346406"/>
                  <a:pt x="338896" y="346406"/>
                </a:cubicBezTo>
                <a:lnTo>
                  <a:pt x="358278" y="346406"/>
                </a:lnTo>
                <a:cubicBezTo>
                  <a:pt x="362368" y="346406"/>
                  <a:pt x="365684" y="343090"/>
                  <a:pt x="365684" y="339000"/>
                </a:cubicBezTo>
                <a:lnTo>
                  <a:pt x="365684" y="305598"/>
                </a:lnTo>
                <a:cubicBezTo>
                  <a:pt x="365684" y="301509"/>
                  <a:pt x="362368" y="298192"/>
                  <a:pt x="358278" y="298192"/>
                </a:cubicBezTo>
                <a:close/>
                <a:moveTo>
                  <a:pt x="287587" y="298192"/>
                </a:moveTo>
                <a:cubicBezTo>
                  <a:pt x="283497" y="298192"/>
                  <a:pt x="280181" y="301509"/>
                  <a:pt x="280181" y="305598"/>
                </a:cubicBezTo>
                <a:lnTo>
                  <a:pt x="280181" y="339000"/>
                </a:lnTo>
                <a:cubicBezTo>
                  <a:pt x="280181" y="343090"/>
                  <a:pt x="283497" y="346406"/>
                  <a:pt x="287587" y="346406"/>
                </a:cubicBezTo>
                <a:lnTo>
                  <a:pt x="306969" y="346406"/>
                </a:lnTo>
                <a:cubicBezTo>
                  <a:pt x="311059" y="346406"/>
                  <a:pt x="314375" y="343090"/>
                  <a:pt x="314375" y="339000"/>
                </a:cubicBezTo>
                <a:lnTo>
                  <a:pt x="314375" y="305598"/>
                </a:lnTo>
                <a:cubicBezTo>
                  <a:pt x="314375" y="301509"/>
                  <a:pt x="311059" y="298192"/>
                  <a:pt x="306969" y="298192"/>
                </a:cubicBezTo>
                <a:close/>
                <a:moveTo>
                  <a:pt x="236297" y="298192"/>
                </a:moveTo>
                <a:cubicBezTo>
                  <a:pt x="232207" y="298192"/>
                  <a:pt x="228891" y="301509"/>
                  <a:pt x="228891" y="305598"/>
                </a:cubicBezTo>
                <a:lnTo>
                  <a:pt x="228891" y="339000"/>
                </a:lnTo>
                <a:cubicBezTo>
                  <a:pt x="228891" y="343090"/>
                  <a:pt x="232207" y="346406"/>
                  <a:pt x="236297" y="346406"/>
                </a:cubicBezTo>
                <a:lnTo>
                  <a:pt x="255678" y="346406"/>
                </a:lnTo>
                <a:cubicBezTo>
                  <a:pt x="259768" y="346406"/>
                  <a:pt x="263084" y="343090"/>
                  <a:pt x="263084" y="339000"/>
                </a:cubicBezTo>
                <a:lnTo>
                  <a:pt x="263084" y="305598"/>
                </a:lnTo>
                <a:cubicBezTo>
                  <a:pt x="263084" y="301509"/>
                  <a:pt x="259768" y="298192"/>
                  <a:pt x="255678" y="298192"/>
                </a:cubicBezTo>
                <a:close/>
                <a:moveTo>
                  <a:pt x="184988" y="298192"/>
                </a:moveTo>
                <a:cubicBezTo>
                  <a:pt x="180898" y="298192"/>
                  <a:pt x="177582" y="301509"/>
                  <a:pt x="177582" y="305598"/>
                </a:cubicBezTo>
                <a:lnTo>
                  <a:pt x="177582" y="339000"/>
                </a:lnTo>
                <a:cubicBezTo>
                  <a:pt x="177582" y="343090"/>
                  <a:pt x="180898" y="346406"/>
                  <a:pt x="184988" y="346406"/>
                </a:cubicBezTo>
                <a:lnTo>
                  <a:pt x="204369" y="346406"/>
                </a:lnTo>
                <a:cubicBezTo>
                  <a:pt x="208459" y="346406"/>
                  <a:pt x="211776" y="343090"/>
                  <a:pt x="211776" y="339000"/>
                </a:cubicBezTo>
                <a:lnTo>
                  <a:pt x="211776" y="305598"/>
                </a:lnTo>
                <a:cubicBezTo>
                  <a:pt x="211776" y="301509"/>
                  <a:pt x="208459" y="298192"/>
                  <a:pt x="204369" y="298192"/>
                </a:cubicBezTo>
                <a:close/>
                <a:moveTo>
                  <a:pt x="185246" y="214882"/>
                </a:moveTo>
                <a:cubicBezTo>
                  <a:pt x="180990" y="214882"/>
                  <a:pt x="177527" y="218327"/>
                  <a:pt x="177527" y="222602"/>
                </a:cubicBezTo>
                <a:lnTo>
                  <a:pt x="177527" y="265141"/>
                </a:lnTo>
                <a:cubicBezTo>
                  <a:pt x="177527" y="269397"/>
                  <a:pt x="180972" y="272860"/>
                  <a:pt x="185246" y="272860"/>
                </a:cubicBezTo>
                <a:lnTo>
                  <a:pt x="357707" y="272860"/>
                </a:lnTo>
                <a:cubicBezTo>
                  <a:pt x="361962" y="272860"/>
                  <a:pt x="365426" y="269415"/>
                  <a:pt x="365426" y="265141"/>
                </a:cubicBezTo>
                <a:lnTo>
                  <a:pt x="365426" y="222602"/>
                </a:lnTo>
                <a:cubicBezTo>
                  <a:pt x="365426" y="218346"/>
                  <a:pt x="361981" y="214882"/>
                  <a:pt x="357707" y="214882"/>
                </a:cubicBezTo>
                <a:close/>
                <a:moveTo>
                  <a:pt x="269791" y="30"/>
                </a:moveTo>
                <a:cubicBezTo>
                  <a:pt x="307134" y="804"/>
                  <a:pt x="701614" y="933"/>
                  <a:pt x="861344" y="933"/>
                </a:cubicBezTo>
                <a:cubicBezTo>
                  <a:pt x="872287" y="933"/>
                  <a:pt x="872306" y="933"/>
                  <a:pt x="872306" y="11747"/>
                </a:cubicBezTo>
                <a:cubicBezTo>
                  <a:pt x="872324" y="71310"/>
                  <a:pt x="872287" y="130854"/>
                  <a:pt x="872361" y="190416"/>
                </a:cubicBezTo>
                <a:cubicBezTo>
                  <a:pt x="872361" y="196791"/>
                  <a:pt x="873263" y="202870"/>
                  <a:pt x="879325" y="207052"/>
                </a:cubicBezTo>
                <a:cubicBezTo>
                  <a:pt x="884410" y="210571"/>
                  <a:pt x="889808" y="210184"/>
                  <a:pt x="892903" y="204860"/>
                </a:cubicBezTo>
                <a:cubicBezTo>
                  <a:pt x="895464" y="200420"/>
                  <a:pt x="897122" y="195685"/>
                  <a:pt x="897104" y="190287"/>
                </a:cubicBezTo>
                <a:cubicBezTo>
                  <a:pt x="896864" y="129177"/>
                  <a:pt x="896809" y="68086"/>
                  <a:pt x="896551" y="6976"/>
                </a:cubicBezTo>
                <a:cubicBezTo>
                  <a:pt x="896532" y="2757"/>
                  <a:pt x="898854" y="1080"/>
                  <a:pt x="902078" y="1117"/>
                </a:cubicBezTo>
                <a:cubicBezTo>
                  <a:pt x="942517" y="1578"/>
                  <a:pt x="978369" y="8523"/>
                  <a:pt x="1004548" y="42919"/>
                </a:cubicBezTo>
                <a:cubicBezTo>
                  <a:pt x="1024611" y="69283"/>
                  <a:pt x="1025790" y="97600"/>
                  <a:pt x="1026048" y="129214"/>
                </a:cubicBezTo>
                <a:cubicBezTo>
                  <a:pt x="1026251" y="154178"/>
                  <a:pt x="1026932" y="225992"/>
                  <a:pt x="1025256" y="236677"/>
                </a:cubicBezTo>
                <a:cubicBezTo>
                  <a:pt x="1023174" y="249886"/>
                  <a:pt x="1021811" y="265215"/>
                  <a:pt x="1015731" y="277098"/>
                </a:cubicBezTo>
                <a:cubicBezTo>
                  <a:pt x="1004880" y="293365"/>
                  <a:pt x="1000311" y="324574"/>
                  <a:pt x="977595" y="327301"/>
                </a:cubicBezTo>
                <a:cubicBezTo>
                  <a:pt x="946478" y="331041"/>
                  <a:pt x="816704" y="333841"/>
                  <a:pt x="787614" y="327430"/>
                </a:cubicBezTo>
                <a:cubicBezTo>
                  <a:pt x="776670" y="325017"/>
                  <a:pt x="769080" y="308896"/>
                  <a:pt x="762613" y="300643"/>
                </a:cubicBezTo>
                <a:cubicBezTo>
                  <a:pt x="753236" y="288667"/>
                  <a:pt x="743858" y="276674"/>
                  <a:pt x="734481" y="264699"/>
                </a:cubicBezTo>
                <a:cubicBezTo>
                  <a:pt x="722193" y="249021"/>
                  <a:pt x="710512" y="229031"/>
                  <a:pt x="695018" y="216301"/>
                </a:cubicBezTo>
                <a:cubicBezTo>
                  <a:pt x="686046" y="208950"/>
                  <a:pt x="659793" y="214514"/>
                  <a:pt x="648757" y="214514"/>
                </a:cubicBezTo>
                <a:cubicBezTo>
                  <a:pt x="629782" y="214532"/>
                  <a:pt x="610787" y="214311"/>
                  <a:pt x="591793" y="214072"/>
                </a:cubicBezTo>
                <a:cubicBezTo>
                  <a:pt x="553841" y="213593"/>
                  <a:pt x="515889" y="212985"/>
                  <a:pt x="477955" y="213795"/>
                </a:cubicBezTo>
                <a:cubicBezTo>
                  <a:pt x="467307" y="214016"/>
                  <a:pt x="463125" y="218143"/>
                  <a:pt x="463125" y="228866"/>
                </a:cubicBezTo>
                <a:cubicBezTo>
                  <a:pt x="463143" y="311476"/>
                  <a:pt x="463161" y="394104"/>
                  <a:pt x="463198" y="476714"/>
                </a:cubicBezTo>
                <a:cubicBezTo>
                  <a:pt x="463198" y="488744"/>
                  <a:pt x="466809" y="492337"/>
                  <a:pt x="479005" y="492337"/>
                </a:cubicBezTo>
                <a:cubicBezTo>
                  <a:pt x="590190" y="492282"/>
                  <a:pt x="701393" y="492190"/>
                  <a:pt x="812577" y="492134"/>
                </a:cubicBezTo>
                <a:cubicBezTo>
                  <a:pt x="860773" y="492097"/>
                  <a:pt x="908968" y="492097"/>
                  <a:pt x="957163" y="492116"/>
                </a:cubicBezTo>
                <a:cubicBezTo>
                  <a:pt x="988851" y="492134"/>
                  <a:pt x="1019305" y="505767"/>
                  <a:pt x="1040842" y="529368"/>
                </a:cubicBezTo>
                <a:cubicBezTo>
                  <a:pt x="1046590" y="535650"/>
                  <a:pt x="1067021" y="571133"/>
                  <a:pt x="1072346" y="595028"/>
                </a:cubicBezTo>
                <a:cubicBezTo>
                  <a:pt x="1075183" y="607740"/>
                  <a:pt x="1073727" y="617173"/>
                  <a:pt x="1063558" y="617210"/>
                </a:cubicBezTo>
                <a:cubicBezTo>
                  <a:pt x="1021203" y="617228"/>
                  <a:pt x="19105" y="617302"/>
                  <a:pt x="7056" y="617265"/>
                </a:cubicBezTo>
                <a:cubicBezTo>
                  <a:pt x="1474" y="617247"/>
                  <a:pt x="0" y="615791"/>
                  <a:pt x="0" y="610246"/>
                </a:cubicBezTo>
                <a:cubicBezTo>
                  <a:pt x="-37" y="579074"/>
                  <a:pt x="12104" y="542374"/>
                  <a:pt x="36902" y="522275"/>
                </a:cubicBezTo>
                <a:cubicBezTo>
                  <a:pt x="44419" y="516176"/>
                  <a:pt x="54441" y="512842"/>
                  <a:pt x="60705" y="505307"/>
                </a:cubicBezTo>
                <a:cubicBezTo>
                  <a:pt x="66508" y="498324"/>
                  <a:pt x="67927" y="487842"/>
                  <a:pt x="69014" y="479164"/>
                </a:cubicBezTo>
                <a:cubicBezTo>
                  <a:pt x="74909" y="432295"/>
                  <a:pt x="105731" y="248781"/>
                  <a:pt x="106523" y="203939"/>
                </a:cubicBezTo>
                <a:cubicBezTo>
                  <a:pt x="106579" y="200733"/>
                  <a:pt x="104884" y="198522"/>
                  <a:pt x="100978" y="197767"/>
                </a:cubicBezTo>
                <a:cubicBezTo>
                  <a:pt x="93074" y="196220"/>
                  <a:pt x="85189" y="197307"/>
                  <a:pt x="77304" y="197012"/>
                </a:cubicBezTo>
                <a:cubicBezTo>
                  <a:pt x="69530" y="196717"/>
                  <a:pt x="69345" y="196809"/>
                  <a:pt x="69345" y="188813"/>
                </a:cubicBezTo>
                <a:cubicBezTo>
                  <a:pt x="69327" y="161621"/>
                  <a:pt x="69640" y="69725"/>
                  <a:pt x="69548" y="50971"/>
                </a:cubicBezTo>
                <a:cubicBezTo>
                  <a:pt x="69530" y="46365"/>
                  <a:pt x="71464" y="45093"/>
                  <a:pt x="75775" y="45130"/>
                </a:cubicBezTo>
                <a:cubicBezTo>
                  <a:pt x="101254" y="45296"/>
                  <a:pt x="126734" y="44872"/>
                  <a:pt x="152195" y="45499"/>
                </a:cubicBezTo>
                <a:cubicBezTo>
                  <a:pt x="161093" y="45720"/>
                  <a:pt x="167320" y="41906"/>
                  <a:pt x="172921" y="36250"/>
                </a:cubicBezTo>
                <a:cubicBezTo>
                  <a:pt x="197442" y="11434"/>
                  <a:pt x="235450" y="-688"/>
                  <a:pt x="269791" y="30"/>
                </a:cubicBezTo>
                <a:close/>
              </a:path>
            </a:pathLst>
          </a:custGeom>
          <a:solidFill>
            <a:schemeClr val="accent2"/>
          </a:solidFill>
          <a:ln w="730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9"/>
          <p:cNvSpPr/>
          <p:nvPr/>
        </p:nvSpPr>
        <p:spPr>
          <a:xfrm>
            <a:off x="7026215" y="4140679"/>
            <a:ext cx="1177505" cy="685800"/>
          </a:xfrm>
          <a:prstGeom prst="star6">
            <a:avLst>
              <a:gd name="adj" fmla="val 28868"/>
              <a:gd name="hf" fmla="val 115470"/>
            </a:avLst>
          </a:prstGeom>
          <a:solidFill>
            <a:schemeClr val="accent1"/>
          </a:solidFill>
          <a:ln w="12700" cap="flat" cmpd="sng">
            <a:solidFill>
              <a:srgbClr val="B81D0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6" name="Google Shape;536;p59"/>
          <p:cNvGrpSpPr/>
          <p:nvPr/>
        </p:nvGrpSpPr>
        <p:grpSpPr>
          <a:xfrm>
            <a:off x="685592" y="719791"/>
            <a:ext cx="1783081" cy="1900297"/>
            <a:chOff x="1038694" y="1612973"/>
            <a:chExt cx="2377441" cy="2533729"/>
          </a:xfrm>
        </p:grpSpPr>
        <p:sp>
          <p:nvSpPr>
            <p:cNvPr id="537" name="Google Shape;537;p59"/>
            <p:cNvSpPr/>
            <p:nvPr/>
          </p:nvSpPr>
          <p:spPr>
            <a:xfrm>
              <a:off x="1038695" y="2228527"/>
              <a:ext cx="237744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59"/>
            <p:cNvSpPr txBox="1"/>
            <p:nvPr/>
          </p:nvSpPr>
          <p:spPr>
            <a:xfrm>
              <a:off x="1038694" y="1612973"/>
              <a:ext cx="2372541" cy="615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500" b="1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9</a:t>
              </a:r>
              <a:r>
                <a:rPr lang="zh-TW" sz="1500" b="1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. </a:t>
              </a:r>
              <a:r>
                <a:rPr lang="zh-TW" sz="1500" b="1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incentive</a:t>
              </a:r>
              <a:endParaRPr sz="1100"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500" b="1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(激勵金額)</a:t>
              </a:r>
              <a:endParaRPr sz="15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9" name="Google Shape;539;p59"/>
            <p:cNvGrpSpPr/>
            <p:nvPr/>
          </p:nvGrpSpPr>
          <p:grpSpPr>
            <a:xfrm>
              <a:off x="1038695" y="2383647"/>
              <a:ext cx="2377440" cy="1763055"/>
              <a:chOff x="3420659" y="2261725"/>
              <a:chExt cx="1416581" cy="1763055"/>
            </a:xfrm>
          </p:grpSpPr>
          <p:sp>
            <p:nvSpPr>
              <p:cNvPr id="540" name="Google Shape;540;p59"/>
              <p:cNvSpPr txBox="1"/>
              <p:nvPr/>
            </p:nvSpPr>
            <p:spPr>
              <a:xfrm>
                <a:off x="3420659" y="2261725"/>
                <a:ext cx="141658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4275" rIns="68575" bIns="34275" anchor="ctr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 b="1">
                    <a:solidFill>
                      <a:srgbClr val="538CD5"/>
                    </a:solidFill>
                  </a:rPr>
                  <a:t>連續</a:t>
                </a:r>
                <a:r>
                  <a:rPr lang="zh-TW" sz="1200" b="1">
                    <a:solidFill>
                      <a:srgbClr val="538CD5"/>
                    </a:solidFill>
                    <a:latin typeface="Arial"/>
                    <a:ea typeface="Arial"/>
                    <a:cs typeface="Arial"/>
                    <a:sym typeface="Arial"/>
                  </a:rPr>
                  <a:t>尺度</a:t>
                </a:r>
                <a:endParaRPr sz="1200" b="1">
                  <a:solidFill>
                    <a:srgbClr val="538CD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59"/>
              <p:cNvSpPr txBox="1"/>
              <p:nvPr/>
            </p:nvSpPr>
            <p:spPr>
              <a:xfrm>
                <a:off x="3420659" y="2547452"/>
                <a:ext cx="1416581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4275" rIns="68575" bIns="34275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4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表示啟用或激勵特定行動過程的財務激勵金額：</a:t>
                </a:r>
                <a:endParaRPr sz="1100"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4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0~3600(BDT)</a:t>
                </a:r>
                <a:endParaRPr sz="1100"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4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(BDT=孟加拉塔卡)</a:t>
                </a:r>
                <a:endParaRPr sz="1100"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4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(一種貨幣)</a:t>
                </a:r>
                <a:endParaRPr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42" name="Google Shape;542;p59"/>
          <p:cNvGrpSpPr/>
          <p:nvPr/>
        </p:nvGrpSpPr>
        <p:grpSpPr>
          <a:xfrm>
            <a:off x="3635232" y="812125"/>
            <a:ext cx="1792940" cy="1461714"/>
            <a:chOff x="1038694" y="1736085"/>
            <a:chExt cx="2390586" cy="1948952"/>
          </a:xfrm>
        </p:grpSpPr>
        <p:sp>
          <p:nvSpPr>
            <p:cNvPr id="543" name="Google Shape;543;p59"/>
            <p:cNvSpPr/>
            <p:nvPr/>
          </p:nvSpPr>
          <p:spPr>
            <a:xfrm>
              <a:off x="1038695" y="2228527"/>
              <a:ext cx="237744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59"/>
            <p:cNvSpPr txBox="1"/>
            <p:nvPr/>
          </p:nvSpPr>
          <p:spPr>
            <a:xfrm>
              <a:off x="1038694" y="1736085"/>
              <a:ext cx="23905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r>
                <a:rPr lang="en-US" altLang="zh-TW" sz="1800" b="1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zh-TW" sz="1800" b="1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. </a:t>
              </a:r>
              <a:r>
                <a:rPr lang="zh-TW" sz="1800" b="1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idle_time</a:t>
              </a:r>
              <a:endParaRPr sz="18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5" name="Google Shape;545;p59"/>
            <p:cNvGrpSpPr/>
            <p:nvPr/>
          </p:nvGrpSpPr>
          <p:grpSpPr>
            <a:xfrm>
              <a:off x="1038695" y="2383647"/>
              <a:ext cx="2377440" cy="1301390"/>
              <a:chOff x="3420659" y="2261725"/>
              <a:chExt cx="1416581" cy="1301390"/>
            </a:xfrm>
          </p:grpSpPr>
          <p:sp>
            <p:nvSpPr>
              <p:cNvPr id="546" name="Google Shape;546;p59"/>
              <p:cNvSpPr txBox="1"/>
              <p:nvPr/>
            </p:nvSpPr>
            <p:spPr>
              <a:xfrm>
                <a:off x="3420659" y="2261725"/>
                <a:ext cx="141658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4275" rIns="68575" bIns="34275" anchor="ctr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 b="1">
                    <a:solidFill>
                      <a:srgbClr val="538CD5"/>
                    </a:solidFill>
                  </a:rPr>
                  <a:t>連續</a:t>
                </a:r>
                <a:r>
                  <a:rPr lang="zh-TW" sz="1200" b="1">
                    <a:solidFill>
                      <a:srgbClr val="538CD5"/>
                    </a:solidFill>
                    <a:latin typeface="Arial"/>
                    <a:ea typeface="Arial"/>
                    <a:cs typeface="Arial"/>
                    <a:sym typeface="Arial"/>
                  </a:rPr>
                  <a:t>尺度</a:t>
                </a:r>
                <a:endParaRPr sz="1200" b="1">
                  <a:solidFill>
                    <a:srgbClr val="538CD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59"/>
              <p:cNvSpPr txBox="1"/>
              <p:nvPr/>
            </p:nvSpPr>
            <p:spPr>
              <a:xfrm>
                <a:off x="3420659" y="2547452"/>
                <a:ext cx="1416581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4275" rIns="68575" bIns="34275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5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生產中斷的時間</a:t>
                </a:r>
                <a:endParaRPr sz="15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5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(多種原因)：</a:t>
                </a:r>
                <a:endParaRPr sz="1100"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5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0~300(每小時)</a:t>
                </a:r>
                <a:endParaRPr sz="15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48" name="Google Shape;548;p59"/>
          <p:cNvGrpSpPr/>
          <p:nvPr/>
        </p:nvGrpSpPr>
        <p:grpSpPr>
          <a:xfrm>
            <a:off x="6584873" y="812125"/>
            <a:ext cx="1783080" cy="1461714"/>
            <a:chOff x="1038695" y="1736085"/>
            <a:chExt cx="2377440" cy="1948952"/>
          </a:xfrm>
        </p:grpSpPr>
        <p:sp>
          <p:nvSpPr>
            <p:cNvPr id="549" name="Google Shape;549;p59"/>
            <p:cNvSpPr/>
            <p:nvPr/>
          </p:nvSpPr>
          <p:spPr>
            <a:xfrm>
              <a:off x="1038695" y="2228527"/>
              <a:ext cx="2377440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59"/>
            <p:cNvSpPr txBox="1"/>
            <p:nvPr/>
          </p:nvSpPr>
          <p:spPr>
            <a:xfrm>
              <a:off x="1038695" y="1736085"/>
              <a:ext cx="19600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r>
                <a:rPr lang="en-US" altLang="zh-TW" sz="1800" b="1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r>
                <a:rPr lang="zh-TW" sz="1800" b="1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. </a:t>
              </a:r>
              <a:r>
                <a:rPr lang="zh-TW" sz="1800" b="1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idle_men</a:t>
              </a:r>
              <a:endParaRPr sz="18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1" name="Google Shape;551;p59"/>
            <p:cNvGrpSpPr/>
            <p:nvPr/>
          </p:nvGrpSpPr>
          <p:grpSpPr>
            <a:xfrm>
              <a:off x="1038695" y="2383647"/>
              <a:ext cx="2377440" cy="1301390"/>
              <a:chOff x="3420659" y="2261725"/>
              <a:chExt cx="1416581" cy="1301390"/>
            </a:xfrm>
          </p:grpSpPr>
          <p:sp>
            <p:nvSpPr>
              <p:cNvPr id="552" name="Google Shape;552;p59"/>
              <p:cNvSpPr txBox="1"/>
              <p:nvPr/>
            </p:nvSpPr>
            <p:spPr>
              <a:xfrm>
                <a:off x="3420659" y="2261725"/>
                <a:ext cx="141658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4275" rIns="68575" bIns="34275" anchor="ctr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 b="1">
                    <a:solidFill>
                      <a:srgbClr val="538CD5"/>
                    </a:solidFill>
                  </a:rPr>
                  <a:t>連續</a:t>
                </a:r>
                <a:r>
                  <a:rPr lang="zh-TW" sz="1200" b="1">
                    <a:solidFill>
                      <a:srgbClr val="538CD5"/>
                    </a:solidFill>
                    <a:latin typeface="Arial"/>
                    <a:ea typeface="Arial"/>
                    <a:cs typeface="Arial"/>
                    <a:sym typeface="Arial"/>
                  </a:rPr>
                  <a:t>尺度</a:t>
                </a:r>
                <a:endParaRPr sz="1200" b="1">
                  <a:solidFill>
                    <a:srgbClr val="538CD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59"/>
              <p:cNvSpPr txBox="1"/>
              <p:nvPr/>
            </p:nvSpPr>
            <p:spPr>
              <a:xfrm>
                <a:off x="3420659" y="2547452"/>
                <a:ext cx="1416581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4275" rIns="68575" bIns="34275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5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因生產中斷而閒置的工人數：</a:t>
                </a:r>
                <a:endParaRPr sz="1100"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5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0~45(人)</a:t>
                </a:r>
                <a:endParaRPr sz="15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54" name="Google Shape;554;p59"/>
          <p:cNvGrpSpPr/>
          <p:nvPr/>
        </p:nvGrpSpPr>
        <p:grpSpPr>
          <a:xfrm>
            <a:off x="3628783" y="3024966"/>
            <a:ext cx="2065595" cy="1200142"/>
            <a:chOff x="1038694" y="1736085"/>
            <a:chExt cx="2606100" cy="1600189"/>
          </a:xfrm>
        </p:grpSpPr>
        <p:sp>
          <p:nvSpPr>
            <p:cNvPr id="555" name="Google Shape;555;p59"/>
            <p:cNvSpPr/>
            <p:nvPr/>
          </p:nvSpPr>
          <p:spPr>
            <a:xfrm>
              <a:off x="1038695" y="2228527"/>
              <a:ext cx="2377440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59"/>
            <p:cNvSpPr txBox="1"/>
            <p:nvPr/>
          </p:nvSpPr>
          <p:spPr>
            <a:xfrm>
              <a:off x="1038694" y="1736085"/>
              <a:ext cx="260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r>
                <a:rPr lang="en-US" altLang="zh-TW" sz="1800" b="1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r>
                <a:rPr lang="zh-TW" sz="1800" b="1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.no</a:t>
              </a:r>
              <a:r>
                <a:rPr lang="zh-TW" sz="1800" b="1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_of_workers</a:t>
              </a:r>
              <a:endParaRPr sz="18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7" name="Google Shape;557;p59"/>
            <p:cNvGrpSpPr/>
            <p:nvPr/>
          </p:nvGrpSpPr>
          <p:grpSpPr>
            <a:xfrm>
              <a:off x="1038695" y="2383647"/>
              <a:ext cx="2377472" cy="952627"/>
              <a:chOff x="3420659" y="2261725"/>
              <a:chExt cx="1416600" cy="952627"/>
            </a:xfrm>
          </p:grpSpPr>
          <p:sp>
            <p:nvSpPr>
              <p:cNvPr id="558" name="Google Shape;558;p59"/>
              <p:cNvSpPr txBox="1"/>
              <p:nvPr/>
            </p:nvSpPr>
            <p:spPr>
              <a:xfrm>
                <a:off x="3420659" y="2261725"/>
                <a:ext cx="141658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4275" rIns="68575" bIns="34275" anchor="ctr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 b="1">
                    <a:solidFill>
                      <a:srgbClr val="538CD5"/>
                    </a:solidFill>
                    <a:latin typeface="Arial"/>
                    <a:ea typeface="Arial"/>
                    <a:cs typeface="Arial"/>
                    <a:sym typeface="Arial"/>
                  </a:rPr>
                  <a:t>名目尺度</a:t>
                </a:r>
                <a:endParaRPr sz="1200" b="1">
                  <a:solidFill>
                    <a:srgbClr val="538CD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59"/>
              <p:cNvSpPr txBox="1"/>
              <p:nvPr/>
            </p:nvSpPr>
            <p:spPr>
              <a:xfrm>
                <a:off x="3420659" y="2547452"/>
                <a:ext cx="1416600" cy="66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4275" rIns="68575" bIns="34275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400" dirty="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每個團隊的工人數量：</a:t>
                </a:r>
                <a:endParaRPr sz="1100" dirty="0"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400" dirty="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2~89(人)</a:t>
                </a:r>
                <a:endParaRPr sz="14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60" name="Google Shape;560;p59"/>
          <p:cNvGrpSpPr/>
          <p:nvPr/>
        </p:nvGrpSpPr>
        <p:grpSpPr>
          <a:xfrm>
            <a:off x="6578402" y="2932603"/>
            <a:ext cx="2162313" cy="1092384"/>
            <a:chOff x="1038693" y="1612972"/>
            <a:chExt cx="2883084" cy="1456512"/>
          </a:xfrm>
        </p:grpSpPr>
        <p:sp>
          <p:nvSpPr>
            <p:cNvPr id="561" name="Google Shape;561;p59"/>
            <p:cNvSpPr/>
            <p:nvPr/>
          </p:nvSpPr>
          <p:spPr>
            <a:xfrm>
              <a:off x="1038695" y="2228527"/>
              <a:ext cx="2377440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59"/>
            <p:cNvSpPr txBox="1"/>
            <p:nvPr/>
          </p:nvSpPr>
          <p:spPr>
            <a:xfrm>
              <a:off x="1038693" y="1612972"/>
              <a:ext cx="2883084" cy="615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500" b="1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r>
                <a:rPr lang="en-US" altLang="zh-TW" sz="1500" b="1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r>
                <a:rPr lang="zh-TW" sz="1500" b="1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. </a:t>
              </a:r>
              <a:r>
                <a:rPr lang="zh-TW" sz="1500" b="1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actual_productivity</a:t>
              </a:r>
              <a:r>
                <a:rPr lang="zh-TW" sz="15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zh-TW" sz="15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</a:t>
              </a:r>
              <a:r>
                <a:rPr lang="zh-TW" sz="1500" b="1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nomial)</a:t>
              </a:r>
              <a:endParaRPr sz="15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3" name="Google Shape;563;p59"/>
            <p:cNvGrpSpPr/>
            <p:nvPr/>
          </p:nvGrpSpPr>
          <p:grpSpPr>
            <a:xfrm>
              <a:off x="1038695" y="2383647"/>
              <a:ext cx="2377440" cy="685837"/>
              <a:chOff x="3420659" y="2261725"/>
              <a:chExt cx="1416581" cy="685837"/>
            </a:xfrm>
          </p:grpSpPr>
          <p:sp>
            <p:nvSpPr>
              <p:cNvPr id="564" name="Google Shape;564;p59"/>
              <p:cNvSpPr txBox="1"/>
              <p:nvPr/>
            </p:nvSpPr>
            <p:spPr>
              <a:xfrm>
                <a:off x="3420659" y="2261725"/>
                <a:ext cx="141658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4275" rIns="68575" bIns="34275" anchor="ctr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 b="1">
                    <a:solidFill>
                      <a:srgbClr val="538CD5"/>
                    </a:solidFill>
                    <a:latin typeface="Arial"/>
                    <a:ea typeface="Arial"/>
                    <a:cs typeface="Arial"/>
                    <a:sym typeface="Arial"/>
                  </a:rPr>
                  <a:t>名目尺度</a:t>
                </a:r>
                <a:endParaRPr sz="1200" b="1">
                  <a:solidFill>
                    <a:srgbClr val="538CD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59"/>
              <p:cNvSpPr txBox="1"/>
              <p:nvPr/>
            </p:nvSpPr>
            <p:spPr>
              <a:xfrm>
                <a:off x="3420659" y="2547452"/>
                <a:ext cx="1416581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4275" rIns="68575" bIns="34275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Efficient, Inefficient</a:t>
                </a:r>
                <a:endParaRPr sz="15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66" name="Google Shape;566;p59"/>
          <p:cNvGrpSpPr/>
          <p:nvPr/>
        </p:nvGrpSpPr>
        <p:grpSpPr>
          <a:xfrm>
            <a:off x="669309" y="3052333"/>
            <a:ext cx="2196818" cy="1438632"/>
            <a:chOff x="1038694" y="1766861"/>
            <a:chExt cx="2929090" cy="1918176"/>
          </a:xfrm>
        </p:grpSpPr>
        <p:sp>
          <p:nvSpPr>
            <p:cNvPr id="567" name="Google Shape;567;p59"/>
            <p:cNvSpPr/>
            <p:nvPr/>
          </p:nvSpPr>
          <p:spPr>
            <a:xfrm>
              <a:off x="1038695" y="2228527"/>
              <a:ext cx="2377440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59"/>
            <p:cNvSpPr txBox="1"/>
            <p:nvPr/>
          </p:nvSpPr>
          <p:spPr>
            <a:xfrm>
              <a:off x="1038694" y="1766861"/>
              <a:ext cx="292909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500" b="1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r>
                <a:rPr lang="en-US" altLang="zh-TW" sz="1500" b="1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r>
                <a:rPr lang="zh-TW" sz="1500" b="1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.no</a:t>
              </a:r>
              <a:r>
                <a:rPr lang="zh-TW" sz="1500" b="1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_of_style_change</a:t>
              </a:r>
              <a:endParaRPr sz="15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9" name="Google Shape;569;p59"/>
            <p:cNvGrpSpPr/>
            <p:nvPr/>
          </p:nvGrpSpPr>
          <p:grpSpPr>
            <a:xfrm>
              <a:off x="1038695" y="2383647"/>
              <a:ext cx="2377440" cy="1301390"/>
              <a:chOff x="3420659" y="2261725"/>
              <a:chExt cx="1416581" cy="1301390"/>
            </a:xfrm>
          </p:grpSpPr>
          <p:sp>
            <p:nvSpPr>
              <p:cNvPr id="570" name="Google Shape;570;p59"/>
              <p:cNvSpPr txBox="1"/>
              <p:nvPr/>
            </p:nvSpPr>
            <p:spPr>
              <a:xfrm>
                <a:off x="3420659" y="2261725"/>
                <a:ext cx="141658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4275" rIns="68575" bIns="34275" anchor="ctr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 b="1">
                    <a:solidFill>
                      <a:srgbClr val="538CD5"/>
                    </a:solidFill>
                    <a:latin typeface="Arial"/>
                    <a:ea typeface="Arial"/>
                    <a:cs typeface="Arial"/>
                    <a:sym typeface="Arial"/>
                  </a:rPr>
                  <a:t>名目尺度</a:t>
                </a:r>
                <a:endParaRPr sz="1200" b="1">
                  <a:solidFill>
                    <a:srgbClr val="538CD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59"/>
              <p:cNvSpPr txBox="1"/>
              <p:nvPr/>
            </p:nvSpPr>
            <p:spPr>
              <a:xfrm>
                <a:off x="3420659" y="2547452"/>
                <a:ext cx="1416581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4275" rIns="68575" bIns="34275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5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特定產品風格的變化次數：</a:t>
                </a:r>
                <a:endParaRPr sz="1100"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5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0,1,2(次)</a:t>
                </a:r>
                <a:endParaRPr sz="15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72" name="Google Shape;572;p59"/>
          <p:cNvSpPr/>
          <p:nvPr/>
        </p:nvSpPr>
        <p:spPr>
          <a:xfrm flipH="1">
            <a:off x="5118286" y="789832"/>
            <a:ext cx="378475" cy="312218"/>
          </a:xfrm>
          <a:custGeom>
            <a:avLst/>
            <a:gdLst/>
            <a:ahLst/>
            <a:cxnLst/>
            <a:rect l="l" t="t" r="r" b="b"/>
            <a:pathLst>
              <a:path w="3217557" h="2654282" extrusionOk="0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59"/>
          <p:cNvSpPr/>
          <p:nvPr/>
        </p:nvSpPr>
        <p:spPr>
          <a:xfrm>
            <a:off x="8737613" y="2987441"/>
            <a:ext cx="387445" cy="385300"/>
          </a:xfrm>
          <a:custGeom>
            <a:avLst/>
            <a:gdLst/>
            <a:ahLst/>
            <a:cxnLst/>
            <a:rect l="l" t="t" r="r" b="b"/>
            <a:pathLst>
              <a:path w="3228711" h="3210836" extrusionOk="0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59"/>
          <p:cNvSpPr/>
          <p:nvPr/>
        </p:nvSpPr>
        <p:spPr>
          <a:xfrm flipH="1">
            <a:off x="2811853" y="3015102"/>
            <a:ext cx="386232" cy="387187"/>
          </a:xfrm>
          <a:custGeom>
            <a:avLst/>
            <a:gdLst/>
            <a:ahLst/>
            <a:cxnLst/>
            <a:rect l="l" t="t" r="r" b="b"/>
            <a:pathLst>
              <a:path w="3240000" h="3248012" extrusionOk="0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59"/>
          <p:cNvSpPr/>
          <p:nvPr/>
        </p:nvSpPr>
        <p:spPr>
          <a:xfrm rot="-2794009">
            <a:off x="8034966" y="721033"/>
            <a:ext cx="413882" cy="409564"/>
          </a:xfrm>
          <a:custGeom>
            <a:avLst/>
            <a:gdLst/>
            <a:ahLst/>
            <a:cxnLst/>
            <a:rect l="l" t="t" r="r" b="b"/>
            <a:pathLst>
              <a:path w="1807241" h="1788383" extrusionOk="0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59"/>
          <p:cNvSpPr/>
          <p:nvPr/>
        </p:nvSpPr>
        <p:spPr>
          <a:xfrm>
            <a:off x="2063808" y="664543"/>
            <a:ext cx="419951" cy="419951"/>
          </a:xfrm>
          <a:custGeom>
            <a:avLst/>
            <a:gdLst/>
            <a:ahLst/>
            <a:cxnLst/>
            <a:rect l="l" t="t" r="r" b="b"/>
            <a:pathLst>
              <a:path w="3240000" h="3240000" extrusionOk="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59"/>
          <p:cNvSpPr/>
          <p:nvPr/>
        </p:nvSpPr>
        <p:spPr>
          <a:xfrm>
            <a:off x="5694384" y="2993111"/>
            <a:ext cx="396900" cy="371533"/>
          </a:xfrm>
          <a:custGeom>
            <a:avLst/>
            <a:gdLst/>
            <a:ahLst/>
            <a:cxnLst/>
            <a:rect l="l" t="t" r="r" b="b"/>
            <a:pathLst>
              <a:path w="3239999" h="3032924" extrusionOk="0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59"/>
          <p:cNvSpPr/>
          <p:nvPr/>
        </p:nvSpPr>
        <p:spPr>
          <a:xfrm>
            <a:off x="601694" y="3510952"/>
            <a:ext cx="782847" cy="248008"/>
          </a:xfrm>
          <a:prstGeom prst="rect">
            <a:avLst/>
          </a:prstGeom>
          <a:noFill/>
          <a:ln w="57150" cap="flat" cmpd="sng">
            <a:solidFill>
              <a:srgbClr val="FEA8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59"/>
          <p:cNvSpPr/>
          <p:nvPr/>
        </p:nvSpPr>
        <p:spPr>
          <a:xfrm>
            <a:off x="6480595" y="2848874"/>
            <a:ext cx="2201891" cy="1233577"/>
          </a:xfrm>
          <a:prstGeom prst="rect">
            <a:avLst/>
          </a:prstGeom>
          <a:noFill/>
          <a:ln w="57150" cap="flat" cmpd="sng">
            <a:solidFill>
              <a:srgbClr val="FEA8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59"/>
          <p:cNvSpPr/>
          <p:nvPr/>
        </p:nvSpPr>
        <p:spPr>
          <a:xfrm rot="-5400000" flipH="1">
            <a:off x="6369758" y="2287309"/>
            <a:ext cx="494213" cy="572848"/>
          </a:xfrm>
          <a:custGeom>
            <a:avLst/>
            <a:gdLst/>
            <a:ahLst/>
            <a:cxnLst/>
            <a:rect l="l" t="t" r="r" b="b"/>
            <a:pathLst>
              <a:path w="2928608" h="2758049" extrusionOk="0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59"/>
          <p:cNvSpPr txBox="1"/>
          <p:nvPr/>
        </p:nvSpPr>
        <p:spPr>
          <a:xfrm>
            <a:off x="7187948" y="4334775"/>
            <a:ext cx="10158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目標變數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0"/>
          <p:cNvSpPr txBox="1"/>
          <p:nvPr/>
        </p:nvSpPr>
        <p:spPr>
          <a:xfrm>
            <a:off x="5103399" y="2143223"/>
            <a:ext cx="3582864" cy="62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變數挑選</a:t>
            </a:r>
            <a:endParaRPr sz="3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1"/>
          <p:cNvSpPr/>
          <p:nvPr/>
        </p:nvSpPr>
        <p:spPr>
          <a:xfrm>
            <a:off x="7400" y="621650"/>
            <a:ext cx="5802300" cy="3900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61"/>
          <p:cNvSpPr txBox="1"/>
          <p:nvPr/>
        </p:nvSpPr>
        <p:spPr>
          <a:xfrm>
            <a:off x="6048551" y="1130050"/>
            <a:ext cx="2494255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Percentage split=80%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61"/>
          <p:cNvSpPr/>
          <p:nvPr/>
        </p:nvSpPr>
        <p:spPr>
          <a:xfrm>
            <a:off x="4440263" y="113740"/>
            <a:ext cx="4444103" cy="540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8比2的比例分割</a:t>
            </a:r>
            <a:endParaRPr sz="41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61"/>
          <p:cNvSpPr txBox="1"/>
          <p:nvPr/>
        </p:nvSpPr>
        <p:spPr>
          <a:xfrm>
            <a:off x="5929266" y="2002835"/>
            <a:ext cx="3126600" cy="13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得到</a:t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TrainD有958筆資料</a:t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TestD有239筆資料</a:t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61"/>
          <p:cNvSpPr txBox="1"/>
          <p:nvPr/>
        </p:nvSpPr>
        <p:spPr>
          <a:xfrm>
            <a:off x="323491" y="142335"/>
            <a:ext cx="1369606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資料分割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7" name="Google Shape;59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0" y="1237400"/>
            <a:ext cx="5802300" cy="2565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2"/>
          <p:cNvSpPr txBox="1"/>
          <p:nvPr/>
        </p:nvSpPr>
        <p:spPr>
          <a:xfrm>
            <a:off x="2695201" y="382100"/>
            <a:ext cx="3753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zh-TW" sz="3600" b="1" dirty="0">
                <a:solidFill>
                  <a:schemeClr val="lt1"/>
                </a:solidFill>
              </a:rPr>
              <a:t>ll attribute</a:t>
            </a:r>
            <a:endParaRPr sz="36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62"/>
          <p:cNvSpPr txBox="1"/>
          <p:nvPr/>
        </p:nvSpPr>
        <p:spPr>
          <a:xfrm>
            <a:off x="629236" y="3713905"/>
            <a:ext cx="6064457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lvl="0"/>
            <a:r>
              <a:rPr lang="zh-TW" sz="1800" dirty="0">
                <a:solidFill>
                  <a:schemeClr val="lt1"/>
                </a:solidFill>
              </a:rPr>
              <a:t>當修剪樹且M</a:t>
            </a:r>
            <a:r>
              <a:rPr lang="zh-TW" sz="1800" dirty="0" smtClean="0">
                <a:solidFill>
                  <a:schemeClr val="lt1"/>
                </a:solidFill>
              </a:rPr>
              <a:t>=</a:t>
            </a:r>
            <a:r>
              <a:rPr lang="en-US" altLang="zh-TW" sz="1800" dirty="0" smtClean="0">
                <a:solidFill>
                  <a:schemeClr val="lt1"/>
                </a:solidFill>
              </a:rPr>
              <a:t>6,</a:t>
            </a:r>
            <a:r>
              <a:rPr lang="zh-TW" sz="1800" dirty="0" smtClean="0">
                <a:solidFill>
                  <a:schemeClr val="lt1"/>
                </a:solidFill>
              </a:rPr>
              <a:t>7</a:t>
            </a:r>
            <a:r>
              <a:rPr lang="zh-TW" sz="1800" dirty="0">
                <a:solidFill>
                  <a:schemeClr val="lt1"/>
                </a:solidFill>
              </a:rPr>
              <a:t>,8,9,10時，測試正確率最高(84.1004%</a:t>
            </a:r>
            <a:r>
              <a:rPr lang="zh-TW" sz="1800" dirty="0" smtClean="0">
                <a:solidFill>
                  <a:schemeClr val="lt1"/>
                </a:solidFill>
              </a:rPr>
              <a:t>)</a:t>
            </a:r>
            <a:r>
              <a:rPr lang="zh-TW" altLang="en-US" sz="1800" dirty="0" smtClean="0">
                <a:solidFill>
                  <a:schemeClr val="lt1"/>
                </a:solidFill>
              </a:rPr>
              <a:t>，</a:t>
            </a:r>
            <a:r>
              <a:rPr lang="zh-TW" altLang="zh-TW" sz="1800" dirty="0" smtClean="0">
                <a:solidFill>
                  <a:schemeClr val="lt1"/>
                </a:solidFill>
              </a:rPr>
              <a:t>所以選</a:t>
            </a:r>
            <a:r>
              <a:rPr lang="zh-TW" altLang="en-US" sz="1800" dirty="0" smtClean="0">
                <a:solidFill>
                  <a:schemeClr val="lt1"/>
                </a:solidFill>
              </a:rPr>
              <a:t>擇條件較嚴格的</a:t>
            </a:r>
            <a:r>
              <a:rPr lang="en-US" altLang="zh-TW" sz="1800" dirty="0" smtClean="0">
                <a:solidFill>
                  <a:schemeClr val="lt1"/>
                </a:solidFill>
              </a:rPr>
              <a:t>M=6</a:t>
            </a:r>
            <a:r>
              <a:rPr lang="zh-TW" altLang="en-US" sz="1800" dirty="0" smtClean="0">
                <a:solidFill>
                  <a:schemeClr val="lt1"/>
                </a:solidFill>
              </a:rPr>
              <a:t>，有修剪樹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4" name="Google Shape;60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1425" y="3438900"/>
            <a:ext cx="1362450" cy="128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1749" y="3779479"/>
            <a:ext cx="961800" cy="49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Picture 3" descr="C:\Users\Jack\Desktop\1\塞選變數all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9732" y="1151247"/>
            <a:ext cx="7221549" cy="21605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5"/>
          <p:cNvSpPr txBox="1"/>
          <p:nvPr/>
        </p:nvSpPr>
        <p:spPr>
          <a:xfrm>
            <a:off x="1033624" y="46125"/>
            <a:ext cx="18531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目錄</a:t>
            </a:r>
            <a:endParaRPr sz="4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45"/>
          <p:cNvSpPr txBox="1"/>
          <p:nvPr/>
        </p:nvSpPr>
        <p:spPr>
          <a:xfrm>
            <a:off x="3329442" y="377486"/>
            <a:ext cx="22023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34275" rIns="81000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資料來源</a:t>
            </a: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45"/>
          <p:cNvSpPr txBox="1"/>
          <p:nvPr/>
        </p:nvSpPr>
        <p:spPr>
          <a:xfrm>
            <a:off x="2636433" y="273391"/>
            <a:ext cx="7185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34275" rIns="81000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45"/>
          <p:cNvSpPr txBox="1"/>
          <p:nvPr/>
        </p:nvSpPr>
        <p:spPr>
          <a:xfrm>
            <a:off x="3342381" y="1893321"/>
            <a:ext cx="22023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34275" rIns="81000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數據預處理</a:t>
            </a: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45"/>
          <p:cNvSpPr txBox="1"/>
          <p:nvPr/>
        </p:nvSpPr>
        <p:spPr>
          <a:xfrm>
            <a:off x="2649372" y="1789226"/>
            <a:ext cx="7185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34275" rIns="81000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3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45"/>
          <p:cNvSpPr txBox="1"/>
          <p:nvPr/>
        </p:nvSpPr>
        <p:spPr>
          <a:xfrm>
            <a:off x="3329439" y="2609761"/>
            <a:ext cx="22023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34275" rIns="81000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變數挑選</a:t>
            </a: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45"/>
          <p:cNvSpPr txBox="1"/>
          <p:nvPr/>
        </p:nvSpPr>
        <p:spPr>
          <a:xfrm>
            <a:off x="2636429" y="2505666"/>
            <a:ext cx="7185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34275" rIns="81000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3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45"/>
          <p:cNvSpPr txBox="1"/>
          <p:nvPr/>
        </p:nvSpPr>
        <p:spPr>
          <a:xfrm>
            <a:off x="6471700" y="1132050"/>
            <a:ext cx="24705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34275" rIns="81000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zh-TW" sz="2000" b="1">
                <a:solidFill>
                  <a:schemeClr val="lt1"/>
                </a:solidFill>
              </a:rPr>
              <a:t>關聯法則</a:t>
            </a: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45"/>
          <p:cNvSpPr txBox="1"/>
          <p:nvPr/>
        </p:nvSpPr>
        <p:spPr>
          <a:xfrm>
            <a:off x="5778694" y="1027951"/>
            <a:ext cx="7185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34275" rIns="81000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sz="3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45"/>
          <p:cNvSpPr/>
          <p:nvPr/>
        </p:nvSpPr>
        <p:spPr>
          <a:xfrm>
            <a:off x="3320417" y="781697"/>
            <a:ext cx="2194500" cy="6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45"/>
          <p:cNvSpPr/>
          <p:nvPr/>
        </p:nvSpPr>
        <p:spPr>
          <a:xfrm>
            <a:off x="3323072" y="3013972"/>
            <a:ext cx="2194500" cy="6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45"/>
          <p:cNvSpPr/>
          <p:nvPr/>
        </p:nvSpPr>
        <p:spPr>
          <a:xfrm>
            <a:off x="3333357" y="2288050"/>
            <a:ext cx="2194500" cy="6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45"/>
          <p:cNvSpPr/>
          <p:nvPr/>
        </p:nvSpPr>
        <p:spPr>
          <a:xfrm>
            <a:off x="6465336" y="1526775"/>
            <a:ext cx="2194500" cy="6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45"/>
          <p:cNvSpPr txBox="1"/>
          <p:nvPr/>
        </p:nvSpPr>
        <p:spPr>
          <a:xfrm>
            <a:off x="3340224" y="1138767"/>
            <a:ext cx="22023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34275" rIns="81000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原始變數說明</a:t>
            </a: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45"/>
          <p:cNvSpPr txBox="1"/>
          <p:nvPr/>
        </p:nvSpPr>
        <p:spPr>
          <a:xfrm>
            <a:off x="2647215" y="1034672"/>
            <a:ext cx="7185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34275" rIns="81000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3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45"/>
          <p:cNvSpPr txBox="1"/>
          <p:nvPr/>
        </p:nvSpPr>
        <p:spPr>
          <a:xfrm>
            <a:off x="6469546" y="377492"/>
            <a:ext cx="22023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34275" rIns="81000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chemeClr val="lt1"/>
                </a:solidFill>
              </a:rPr>
              <a:t>決策樹分析</a:t>
            </a: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45"/>
          <p:cNvSpPr txBox="1"/>
          <p:nvPr/>
        </p:nvSpPr>
        <p:spPr>
          <a:xfrm>
            <a:off x="5776537" y="273397"/>
            <a:ext cx="7185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34275" rIns="81000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3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45"/>
          <p:cNvSpPr/>
          <p:nvPr/>
        </p:nvSpPr>
        <p:spPr>
          <a:xfrm>
            <a:off x="3331200" y="1542977"/>
            <a:ext cx="2194500" cy="6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45"/>
          <p:cNvSpPr/>
          <p:nvPr/>
        </p:nvSpPr>
        <p:spPr>
          <a:xfrm>
            <a:off x="6463179" y="781702"/>
            <a:ext cx="2194500" cy="6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45"/>
          <p:cNvSpPr txBox="1"/>
          <p:nvPr/>
        </p:nvSpPr>
        <p:spPr>
          <a:xfrm>
            <a:off x="6471714" y="2628873"/>
            <a:ext cx="22023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34275" rIns="81000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zh-TW" sz="2000" b="1">
                <a:solidFill>
                  <a:schemeClr val="lt1"/>
                </a:solidFill>
              </a:rPr>
              <a:t>交叉分析</a:t>
            </a: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45"/>
          <p:cNvSpPr txBox="1"/>
          <p:nvPr/>
        </p:nvSpPr>
        <p:spPr>
          <a:xfrm>
            <a:off x="5778704" y="2609791"/>
            <a:ext cx="7185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34275" rIns="81000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zh-TW" sz="3600" b="1">
                <a:solidFill>
                  <a:schemeClr val="lt1"/>
                </a:solidFill>
              </a:rPr>
              <a:t>7</a:t>
            </a:r>
            <a:endParaRPr sz="3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45"/>
          <p:cNvSpPr txBox="1"/>
          <p:nvPr/>
        </p:nvSpPr>
        <p:spPr>
          <a:xfrm>
            <a:off x="6484650" y="4229725"/>
            <a:ext cx="24705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34275" rIns="81000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chemeClr val="lt1"/>
                </a:solidFill>
              </a:rPr>
              <a:t>比較、結論</a:t>
            </a: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45"/>
          <p:cNvSpPr txBox="1"/>
          <p:nvPr/>
        </p:nvSpPr>
        <p:spPr>
          <a:xfrm>
            <a:off x="5791644" y="4125626"/>
            <a:ext cx="7185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34275" rIns="81000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zh-TW" sz="3600" b="1">
                <a:solidFill>
                  <a:schemeClr val="lt1"/>
                </a:solidFill>
              </a:rPr>
              <a:t>9</a:t>
            </a:r>
            <a:endParaRPr sz="3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45"/>
          <p:cNvSpPr/>
          <p:nvPr/>
        </p:nvSpPr>
        <p:spPr>
          <a:xfrm>
            <a:off x="6452397" y="3013997"/>
            <a:ext cx="2194500" cy="6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45"/>
          <p:cNvSpPr/>
          <p:nvPr/>
        </p:nvSpPr>
        <p:spPr>
          <a:xfrm>
            <a:off x="6478286" y="4624450"/>
            <a:ext cx="2194500" cy="6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45"/>
          <p:cNvSpPr txBox="1"/>
          <p:nvPr/>
        </p:nvSpPr>
        <p:spPr>
          <a:xfrm>
            <a:off x="6482496" y="3475167"/>
            <a:ext cx="22023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34275" rIns="81000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zh-TW" sz="2000" b="1">
                <a:solidFill>
                  <a:schemeClr val="lt1"/>
                </a:solidFill>
              </a:rPr>
              <a:t>KNN</a:t>
            </a: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45"/>
          <p:cNvSpPr txBox="1"/>
          <p:nvPr/>
        </p:nvSpPr>
        <p:spPr>
          <a:xfrm>
            <a:off x="5789487" y="3371072"/>
            <a:ext cx="7185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34275" rIns="81000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zh-TW" sz="3600" b="1">
                <a:solidFill>
                  <a:schemeClr val="lt1"/>
                </a:solidFill>
              </a:rPr>
              <a:t>8</a:t>
            </a:r>
            <a:endParaRPr sz="3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45"/>
          <p:cNvSpPr/>
          <p:nvPr/>
        </p:nvSpPr>
        <p:spPr>
          <a:xfrm>
            <a:off x="6476129" y="3879377"/>
            <a:ext cx="2194500" cy="6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45"/>
          <p:cNvSpPr txBox="1"/>
          <p:nvPr/>
        </p:nvSpPr>
        <p:spPr>
          <a:xfrm>
            <a:off x="6471700" y="1870913"/>
            <a:ext cx="24705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34275" rIns="81000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zh-TW" sz="2000" b="1">
                <a:solidFill>
                  <a:schemeClr val="lt1"/>
                </a:solidFill>
              </a:rPr>
              <a:t>Kmeans</a:t>
            </a: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45"/>
          <p:cNvSpPr txBox="1"/>
          <p:nvPr/>
        </p:nvSpPr>
        <p:spPr>
          <a:xfrm>
            <a:off x="5778694" y="1766814"/>
            <a:ext cx="7185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34275" rIns="81000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sz="3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45"/>
          <p:cNvSpPr/>
          <p:nvPr/>
        </p:nvSpPr>
        <p:spPr>
          <a:xfrm>
            <a:off x="6465336" y="2265638"/>
            <a:ext cx="2194500" cy="6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3"/>
          <p:cNvSpPr/>
          <p:nvPr/>
        </p:nvSpPr>
        <p:spPr>
          <a:xfrm rot="10800000">
            <a:off x="6024364" y="771525"/>
            <a:ext cx="1626591" cy="153422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63"/>
          <p:cNvSpPr/>
          <p:nvPr/>
        </p:nvSpPr>
        <p:spPr>
          <a:xfrm rot="5400000">
            <a:off x="1738087" y="755084"/>
            <a:ext cx="1577083" cy="1638544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63"/>
          <p:cNvSpPr/>
          <p:nvPr/>
        </p:nvSpPr>
        <p:spPr>
          <a:xfrm>
            <a:off x="1550194" y="3378995"/>
            <a:ext cx="1654450" cy="1601614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63"/>
          <p:cNvSpPr txBox="1">
            <a:spLocks noGrp="1"/>
          </p:cNvSpPr>
          <p:nvPr>
            <p:ph type="body" idx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100"/>
              <a:buNone/>
            </a:pPr>
            <a:r>
              <a:rPr lang="zh-TW"/>
              <a:t>變數挑選(CFS)</a:t>
            </a:r>
            <a:endParaRPr/>
          </a:p>
        </p:txBody>
      </p:sp>
      <p:grpSp>
        <p:nvGrpSpPr>
          <p:cNvPr id="615" name="Google Shape;615;p63"/>
          <p:cNvGrpSpPr/>
          <p:nvPr/>
        </p:nvGrpSpPr>
        <p:grpSpPr>
          <a:xfrm>
            <a:off x="2916957" y="1308793"/>
            <a:ext cx="3315999" cy="3249976"/>
            <a:chOff x="1691681" y="1340583"/>
            <a:chExt cx="5280001" cy="5174873"/>
          </a:xfrm>
        </p:grpSpPr>
        <p:sp>
          <p:nvSpPr>
            <p:cNvPr id="616" name="Google Shape;616;p63"/>
            <p:cNvSpPr/>
            <p:nvPr/>
          </p:nvSpPr>
          <p:spPr>
            <a:xfrm rot="-8100000">
              <a:off x="4179319" y="2144315"/>
              <a:ext cx="2550582" cy="1740344"/>
            </a:xfrm>
            <a:custGeom>
              <a:avLst/>
              <a:gdLst/>
              <a:ahLst/>
              <a:cxnLst/>
              <a:rect l="l" t="t" r="r" b="b"/>
              <a:pathLst>
                <a:path w="1869678" h="1275741" extrusionOk="0">
                  <a:moveTo>
                    <a:pt x="648701" y="1275741"/>
                  </a:moveTo>
                  <a:lnTo>
                    <a:pt x="0" y="745250"/>
                  </a:lnTo>
                  <a:lnTo>
                    <a:pt x="692227" y="467206"/>
                  </a:lnTo>
                  <a:lnTo>
                    <a:pt x="648701" y="662811"/>
                  </a:lnTo>
                  <a:cubicBezTo>
                    <a:pt x="1357429" y="830061"/>
                    <a:pt x="1695222" y="453850"/>
                    <a:pt x="1869113" y="0"/>
                  </a:cubicBezTo>
                  <a:cubicBezTo>
                    <a:pt x="1874698" y="336676"/>
                    <a:pt x="1840380" y="504920"/>
                    <a:pt x="1699690" y="700718"/>
                  </a:cubicBezTo>
                  <a:cubicBezTo>
                    <a:pt x="1447095" y="992167"/>
                    <a:pt x="1195243" y="1067624"/>
                    <a:pt x="947854" y="1070868"/>
                  </a:cubicBezTo>
                  <a:lnTo>
                    <a:pt x="947854" y="1071431"/>
                  </a:lnTo>
                  <a:lnTo>
                    <a:pt x="942248" y="1071431"/>
                  </a:lnTo>
                  <a:cubicBezTo>
                    <a:pt x="941652" y="1071610"/>
                    <a:pt x="941054" y="1071611"/>
                    <a:pt x="940456" y="1071611"/>
                  </a:cubicBezTo>
                  <a:lnTo>
                    <a:pt x="940456" y="1071431"/>
                  </a:lnTo>
                  <a:lnTo>
                    <a:pt x="648701" y="1071431"/>
                  </a:lnTo>
                  <a:lnTo>
                    <a:pt x="648701" y="127574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63"/>
            <p:cNvSpPr/>
            <p:nvPr/>
          </p:nvSpPr>
          <p:spPr>
            <a:xfrm rot="-2700000">
              <a:off x="3948389" y="4128212"/>
              <a:ext cx="2550582" cy="1740344"/>
            </a:xfrm>
            <a:custGeom>
              <a:avLst/>
              <a:gdLst/>
              <a:ahLst/>
              <a:cxnLst/>
              <a:rect l="l" t="t" r="r" b="b"/>
              <a:pathLst>
                <a:path w="1869678" h="1275741" extrusionOk="0">
                  <a:moveTo>
                    <a:pt x="648701" y="1275741"/>
                  </a:moveTo>
                  <a:lnTo>
                    <a:pt x="0" y="745250"/>
                  </a:lnTo>
                  <a:lnTo>
                    <a:pt x="692227" y="467206"/>
                  </a:lnTo>
                  <a:lnTo>
                    <a:pt x="648701" y="662811"/>
                  </a:lnTo>
                  <a:cubicBezTo>
                    <a:pt x="1357429" y="830061"/>
                    <a:pt x="1695222" y="453850"/>
                    <a:pt x="1869113" y="0"/>
                  </a:cubicBezTo>
                  <a:cubicBezTo>
                    <a:pt x="1874698" y="336676"/>
                    <a:pt x="1840380" y="504920"/>
                    <a:pt x="1699690" y="700718"/>
                  </a:cubicBezTo>
                  <a:cubicBezTo>
                    <a:pt x="1447095" y="992167"/>
                    <a:pt x="1195243" y="1067624"/>
                    <a:pt x="947854" y="1070868"/>
                  </a:cubicBezTo>
                  <a:lnTo>
                    <a:pt x="947854" y="1071431"/>
                  </a:lnTo>
                  <a:lnTo>
                    <a:pt x="942248" y="1071431"/>
                  </a:lnTo>
                  <a:cubicBezTo>
                    <a:pt x="941652" y="1071610"/>
                    <a:pt x="941054" y="1071611"/>
                    <a:pt x="940456" y="1071611"/>
                  </a:cubicBezTo>
                  <a:lnTo>
                    <a:pt x="940456" y="1071431"/>
                  </a:lnTo>
                  <a:lnTo>
                    <a:pt x="648701" y="1071431"/>
                  </a:lnTo>
                  <a:lnTo>
                    <a:pt x="648701" y="127574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63"/>
            <p:cNvSpPr/>
            <p:nvPr/>
          </p:nvSpPr>
          <p:spPr>
            <a:xfrm rot="2700000">
              <a:off x="1933461" y="3948776"/>
              <a:ext cx="2550582" cy="1740344"/>
            </a:xfrm>
            <a:custGeom>
              <a:avLst/>
              <a:gdLst/>
              <a:ahLst/>
              <a:cxnLst/>
              <a:rect l="l" t="t" r="r" b="b"/>
              <a:pathLst>
                <a:path w="1869678" h="1275741" extrusionOk="0">
                  <a:moveTo>
                    <a:pt x="648701" y="1275741"/>
                  </a:moveTo>
                  <a:lnTo>
                    <a:pt x="0" y="745250"/>
                  </a:lnTo>
                  <a:lnTo>
                    <a:pt x="692227" y="467206"/>
                  </a:lnTo>
                  <a:lnTo>
                    <a:pt x="648701" y="662811"/>
                  </a:lnTo>
                  <a:cubicBezTo>
                    <a:pt x="1357429" y="830061"/>
                    <a:pt x="1695222" y="453850"/>
                    <a:pt x="1869113" y="0"/>
                  </a:cubicBezTo>
                  <a:cubicBezTo>
                    <a:pt x="1874698" y="336676"/>
                    <a:pt x="1840380" y="504920"/>
                    <a:pt x="1699690" y="700718"/>
                  </a:cubicBezTo>
                  <a:cubicBezTo>
                    <a:pt x="1447095" y="992167"/>
                    <a:pt x="1195243" y="1067624"/>
                    <a:pt x="947854" y="1070868"/>
                  </a:cubicBezTo>
                  <a:lnTo>
                    <a:pt x="947854" y="1071431"/>
                  </a:lnTo>
                  <a:lnTo>
                    <a:pt x="942248" y="1071431"/>
                  </a:lnTo>
                  <a:cubicBezTo>
                    <a:pt x="941652" y="1071610"/>
                    <a:pt x="941054" y="1071611"/>
                    <a:pt x="940456" y="1071611"/>
                  </a:cubicBezTo>
                  <a:lnTo>
                    <a:pt x="940456" y="1071431"/>
                  </a:lnTo>
                  <a:lnTo>
                    <a:pt x="648701" y="1071431"/>
                  </a:lnTo>
                  <a:lnTo>
                    <a:pt x="648701" y="12757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63"/>
            <p:cNvSpPr/>
            <p:nvPr/>
          </p:nvSpPr>
          <p:spPr>
            <a:xfrm rot="8100000">
              <a:off x="2154980" y="1987482"/>
              <a:ext cx="2550582" cy="1740344"/>
            </a:xfrm>
            <a:custGeom>
              <a:avLst/>
              <a:gdLst/>
              <a:ahLst/>
              <a:cxnLst/>
              <a:rect l="l" t="t" r="r" b="b"/>
              <a:pathLst>
                <a:path w="1869678" h="1275741" extrusionOk="0">
                  <a:moveTo>
                    <a:pt x="648701" y="1275741"/>
                  </a:moveTo>
                  <a:lnTo>
                    <a:pt x="0" y="745250"/>
                  </a:lnTo>
                  <a:lnTo>
                    <a:pt x="692227" y="467206"/>
                  </a:lnTo>
                  <a:lnTo>
                    <a:pt x="648701" y="662811"/>
                  </a:lnTo>
                  <a:cubicBezTo>
                    <a:pt x="1357429" y="830061"/>
                    <a:pt x="1695222" y="453850"/>
                    <a:pt x="1869113" y="0"/>
                  </a:cubicBezTo>
                  <a:cubicBezTo>
                    <a:pt x="1874698" y="336676"/>
                    <a:pt x="1840380" y="504920"/>
                    <a:pt x="1699690" y="700718"/>
                  </a:cubicBezTo>
                  <a:cubicBezTo>
                    <a:pt x="1447095" y="992167"/>
                    <a:pt x="1195243" y="1067624"/>
                    <a:pt x="947854" y="1070868"/>
                  </a:cubicBezTo>
                  <a:lnTo>
                    <a:pt x="947854" y="1071431"/>
                  </a:lnTo>
                  <a:lnTo>
                    <a:pt x="942248" y="1071431"/>
                  </a:lnTo>
                  <a:cubicBezTo>
                    <a:pt x="941652" y="1071610"/>
                    <a:pt x="941054" y="1071611"/>
                    <a:pt x="940456" y="1071611"/>
                  </a:cubicBezTo>
                  <a:lnTo>
                    <a:pt x="940456" y="1071431"/>
                  </a:lnTo>
                  <a:lnTo>
                    <a:pt x="648701" y="1071431"/>
                  </a:lnTo>
                  <a:lnTo>
                    <a:pt x="648701" y="127574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0" name="Google Shape;620;p63"/>
          <p:cNvSpPr txBox="1"/>
          <p:nvPr/>
        </p:nvSpPr>
        <p:spPr>
          <a:xfrm>
            <a:off x="4026430" y="2861356"/>
            <a:ext cx="1110028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7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CFS</a:t>
            </a:r>
            <a:endParaRPr sz="27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63"/>
          <p:cNvSpPr txBox="1"/>
          <p:nvPr/>
        </p:nvSpPr>
        <p:spPr>
          <a:xfrm>
            <a:off x="1895655" y="1095226"/>
            <a:ext cx="1500997" cy="900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targeted_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productivity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(目標生產力)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63"/>
          <p:cNvSpPr/>
          <p:nvPr/>
        </p:nvSpPr>
        <p:spPr>
          <a:xfrm rot="2700000">
            <a:off x="4411129" y="2267952"/>
            <a:ext cx="321745" cy="576828"/>
          </a:xfrm>
          <a:custGeom>
            <a:avLst/>
            <a:gdLst/>
            <a:ahLst/>
            <a:cxnLst/>
            <a:rect l="l" t="t" r="r" b="b"/>
            <a:pathLst>
              <a:path w="2232248" h="4001999" extrusionOk="0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63"/>
          <p:cNvSpPr/>
          <p:nvPr/>
        </p:nvSpPr>
        <p:spPr>
          <a:xfrm>
            <a:off x="6161426" y="1248925"/>
            <a:ext cx="13059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incentive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(激勵金額)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63"/>
          <p:cNvSpPr/>
          <p:nvPr/>
        </p:nvSpPr>
        <p:spPr>
          <a:xfrm>
            <a:off x="1570626" y="3856675"/>
            <a:ext cx="16692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idle_time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zh-TW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生產中斷的時間</a:t>
            </a:r>
            <a:r>
              <a:rPr lang="zh-TW" sz="15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5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613;p63"/>
          <p:cNvSpPr/>
          <p:nvPr/>
        </p:nvSpPr>
        <p:spPr>
          <a:xfrm rot="16200000">
            <a:off x="6028765" y="3232211"/>
            <a:ext cx="1661147" cy="1726111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624;p63"/>
          <p:cNvSpPr/>
          <p:nvPr/>
        </p:nvSpPr>
        <p:spPr>
          <a:xfrm>
            <a:off x="5929313" y="3823338"/>
            <a:ext cx="1871662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zh-TW" altLang="zh-TW" b="1" dirty="0" smtClean="0">
                <a:solidFill>
                  <a:schemeClr val="lt1"/>
                </a:solidFill>
              </a:rPr>
              <a:t>no_of_style_change</a:t>
            </a:r>
            <a:endParaRPr lang="zh-TW" b="1" dirty="0" smtClean="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 smtClean="0">
                <a:solidFill>
                  <a:schemeClr val="lt1"/>
                </a:solidFill>
              </a:rPr>
              <a:t> </a:t>
            </a:r>
            <a:r>
              <a:rPr lang="zh-TW" b="1" dirty="0" smtClean="0">
                <a:solidFill>
                  <a:schemeClr val="lt1"/>
                </a:solidFill>
              </a:rPr>
              <a:t>(</a:t>
            </a:r>
            <a:r>
              <a:rPr lang="zh-TW" altLang="en-US" b="1" dirty="0" smtClean="0">
                <a:solidFill>
                  <a:schemeClr val="lt1"/>
                </a:solidFill>
              </a:rPr>
              <a:t>產品風格變化次數</a:t>
            </a:r>
            <a:r>
              <a:rPr lang="zh-TW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4"/>
          <p:cNvSpPr txBox="1"/>
          <p:nvPr/>
        </p:nvSpPr>
        <p:spPr>
          <a:xfrm>
            <a:off x="2695201" y="382100"/>
            <a:ext cx="3753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solidFill>
                  <a:schemeClr val="lt1"/>
                </a:solidFill>
              </a:rPr>
              <a:t>CFS</a:t>
            </a:r>
            <a:endParaRPr sz="3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64"/>
          <p:cNvSpPr txBox="1"/>
          <p:nvPr/>
        </p:nvSpPr>
        <p:spPr>
          <a:xfrm>
            <a:off x="1293277" y="3783504"/>
            <a:ext cx="4693800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lt1"/>
                </a:solidFill>
              </a:rPr>
              <a:t>許多的測試正確率都為77</a:t>
            </a:r>
            <a:r>
              <a:rPr lang="zh-TW" sz="1800" dirty="0" smtClean="0">
                <a:solidFill>
                  <a:schemeClr val="lt1"/>
                </a:solidFill>
              </a:rPr>
              <a:t>.</a:t>
            </a:r>
            <a:r>
              <a:rPr lang="en-US" altLang="zh-TW" sz="1800" dirty="0" smtClean="0">
                <a:solidFill>
                  <a:schemeClr val="lt1"/>
                </a:solidFill>
              </a:rPr>
              <a:t>8243</a:t>
            </a:r>
            <a:r>
              <a:rPr lang="zh-TW" sz="1800" dirty="0" smtClean="0">
                <a:solidFill>
                  <a:schemeClr val="lt1"/>
                </a:solidFill>
              </a:rPr>
              <a:t>%，</a:t>
            </a:r>
            <a:r>
              <a:rPr lang="zh-TW" sz="1800" dirty="0">
                <a:solidFill>
                  <a:schemeClr val="lt1"/>
                </a:solidFill>
              </a:rPr>
              <a:t>所以</a:t>
            </a:r>
            <a:r>
              <a:rPr lang="zh-TW" sz="1800" dirty="0" smtClean="0">
                <a:solidFill>
                  <a:schemeClr val="lt1"/>
                </a:solidFill>
              </a:rPr>
              <a:t>選</a:t>
            </a:r>
            <a:r>
              <a:rPr lang="zh-TW" altLang="en-US" sz="1800" dirty="0" smtClean="0">
                <a:solidFill>
                  <a:schemeClr val="lt1"/>
                </a:solidFill>
              </a:rPr>
              <a:t>擇條件較嚴格的</a:t>
            </a:r>
            <a:r>
              <a:rPr lang="zh-TW" sz="1800" dirty="0" smtClean="0">
                <a:solidFill>
                  <a:schemeClr val="lt1"/>
                </a:solidFill>
              </a:rPr>
              <a:t>M=</a:t>
            </a:r>
            <a:r>
              <a:rPr lang="en-US" altLang="zh-TW" sz="1800" dirty="0" smtClean="0">
                <a:solidFill>
                  <a:schemeClr val="lt1"/>
                </a:solidFill>
              </a:rPr>
              <a:t>4</a:t>
            </a:r>
            <a:r>
              <a:rPr lang="zh-TW" sz="1800" dirty="0" smtClean="0">
                <a:solidFill>
                  <a:schemeClr val="lt1"/>
                </a:solidFill>
              </a:rPr>
              <a:t>，且</a:t>
            </a:r>
            <a:r>
              <a:rPr lang="zh-TW" altLang="en-US" sz="1800" dirty="0" smtClean="0">
                <a:solidFill>
                  <a:schemeClr val="lt1"/>
                </a:solidFill>
              </a:rPr>
              <a:t>沒有</a:t>
            </a:r>
            <a:r>
              <a:rPr lang="zh-TW" sz="1800" dirty="0" smtClean="0">
                <a:solidFill>
                  <a:schemeClr val="lt1"/>
                </a:solidFill>
              </a:rPr>
              <a:t>修剪</a:t>
            </a:r>
            <a:r>
              <a:rPr lang="zh-TW" sz="1800" dirty="0">
                <a:solidFill>
                  <a:schemeClr val="lt1"/>
                </a:solidFill>
              </a:rPr>
              <a:t>樹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4" name="Google Shape;64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6425" y="3424163"/>
            <a:ext cx="1428825" cy="134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6544" y="3783425"/>
            <a:ext cx="1068600" cy="54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C:\Users\Jack\Desktop\1\變數塞選cfs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57275" y="1058863"/>
            <a:ext cx="7029450" cy="2298700"/>
          </a:xfrm>
          <a:prstGeom prst="rect">
            <a:avLst/>
          </a:prstGeom>
          <a:noFill/>
        </p:spPr>
      </p:pic>
      <p:sp>
        <p:nvSpPr>
          <p:cNvPr id="7" name="矩形 6"/>
          <p:cNvSpPr/>
          <p:nvPr/>
        </p:nvSpPr>
        <p:spPr>
          <a:xfrm>
            <a:off x="2314575" y="1950244"/>
            <a:ext cx="785813" cy="321469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57188" y="92868"/>
            <a:ext cx="3136106" cy="89296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如果根據奧卡姆剃刀理論，會選擇</a:t>
            </a:r>
            <a:r>
              <a:rPr lang="en-US" altLang="zh-TW" dirty="0" smtClean="0"/>
              <a:t>M=2</a:t>
            </a:r>
            <a:r>
              <a:rPr lang="zh-TW" altLang="en-US" dirty="0" smtClean="0"/>
              <a:t>且有修剪樹，因為它的模型簡單一些，而且測試正確率相近。</a:t>
            </a:r>
            <a:endParaRPr lang="zh-TW" altLang="en-US" dirty="0"/>
          </a:p>
        </p:txBody>
      </p:sp>
      <p:cxnSp>
        <p:nvCxnSpPr>
          <p:cNvPr id="10" name="直線單箭頭接點 9"/>
          <p:cNvCxnSpPr/>
          <p:nvPr/>
        </p:nvCxnSpPr>
        <p:spPr>
          <a:xfrm flipH="1" flipV="1">
            <a:off x="1832372" y="985837"/>
            <a:ext cx="782241" cy="964407"/>
          </a:xfrm>
          <a:prstGeom prst="straightConnector1">
            <a:avLst/>
          </a:prstGeom>
          <a:ln w="28575">
            <a:solidFill>
              <a:schemeClr val="bg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750" y="3251775"/>
            <a:ext cx="3763675" cy="15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4850" y="2771869"/>
            <a:ext cx="3895250" cy="619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750" y="2571742"/>
            <a:ext cx="3895250" cy="6042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3" name="Google Shape;653;p65"/>
          <p:cNvGrpSpPr/>
          <p:nvPr/>
        </p:nvGrpSpPr>
        <p:grpSpPr>
          <a:xfrm>
            <a:off x="676748" y="1809471"/>
            <a:ext cx="7783359" cy="2658590"/>
            <a:chOff x="-621670" y="2148855"/>
            <a:chExt cx="10377812" cy="3544787"/>
          </a:xfrm>
        </p:grpSpPr>
        <p:grpSp>
          <p:nvGrpSpPr>
            <p:cNvPr id="654" name="Google Shape;654;p65"/>
            <p:cNvGrpSpPr/>
            <p:nvPr/>
          </p:nvGrpSpPr>
          <p:grpSpPr>
            <a:xfrm>
              <a:off x="-621670" y="2148855"/>
              <a:ext cx="10377812" cy="3544787"/>
              <a:chOff x="-621670" y="2148855"/>
              <a:chExt cx="10377812" cy="3544787"/>
            </a:xfrm>
          </p:grpSpPr>
          <p:grpSp>
            <p:nvGrpSpPr>
              <p:cNvPr id="655" name="Google Shape;655;p65"/>
              <p:cNvGrpSpPr/>
              <p:nvPr/>
            </p:nvGrpSpPr>
            <p:grpSpPr>
              <a:xfrm>
                <a:off x="4562475" y="2148855"/>
                <a:ext cx="5193667" cy="1556371"/>
                <a:chOff x="4562475" y="2148855"/>
                <a:chExt cx="5193667" cy="1556371"/>
              </a:xfrm>
            </p:grpSpPr>
            <p:sp>
              <p:nvSpPr>
                <p:cNvPr id="657" name="Google Shape;657;p65"/>
                <p:cNvSpPr/>
                <p:nvPr/>
              </p:nvSpPr>
              <p:spPr>
                <a:xfrm>
                  <a:off x="5868142" y="2148855"/>
                  <a:ext cx="3888000" cy="3600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8" name="Google Shape;658;p65"/>
                <p:cNvSpPr/>
                <p:nvPr/>
              </p:nvSpPr>
              <p:spPr>
                <a:xfrm>
                  <a:off x="5868142" y="2580903"/>
                  <a:ext cx="3888000" cy="3600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9" name="Google Shape;659;p65"/>
                <p:cNvSpPr/>
                <p:nvPr/>
              </p:nvSpPr>
              <p:spPr>
                <a:xfrm>
                  <a:off x="5868142" y="3012951"/>
                  <a:ext cx="3888000" cy="3600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1" name="Google Shape;661;p65"/>
                <p:cNvSpPr/>
                <p:nvPr/>
              </p:nvSpPr>
              <p:spPr>
                <a:xfrm>
                  <a:off x="4562475" y="2152650"/>
                  <a:ext cx="1311299" cy="154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299" h="1543050" extrusionOk="0">
                      <a:moveTo>
                        <a:pt x="1304925" y="0"/>
                      </a:moveTo>
                      <a:lnTo>
                        <a:pt x="0" y="1543050"/>
                      </a:lnTo>
                      <a:lnTo>
                        <a:pt x="1311209" y="355469"/>
                      </a:lnTo>
                      <a:cubicBezTo>
                        <a:pt x="1312257" y="236979"/>
                        <a:pt x="1303877" y="118490"/>
                        <a:pt x="130492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2" name="Google Shape;662;p65"/>
                <p:cNvSpPr/>
                <p:nvPr/>
              </p:nvSpPr>
              <p:spPr>
                <a:xfrm>
                  <a:off x="4562475" y="2581275"/>
                  <a:ext cx="1314450" cy="112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4450" h="1123950" extrusionOk="0">
                      <a:moveTo>
                        <a:pt x="1304925" y="0"/>
                      </a:moveTo>
                      <a:lnTo>
                        <a:pt x="0" y="1123950"/>
                      </a:lnTo>
                      <a:lnTo>
                        <a:pt x="1314450" y="358709"/>
                      </a:lnTo>
                      <a:lnTo>
                        <a:pt x="13049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3" name="Google Shape;663;p65"/>
                <p:cNvSpPr/>
                <p:nvPr/>
              </p:nvSpPr>
              <p:spPr>
                <a:xfrm>
                  <a:off x="4562475" y="3013044"/>
                  <a:ext cx="1314547" cy="692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4547" h="692182" extrusionOk="0">
                      <a:moveTo>
                        <a:pt x="1305023" y="0"/>
                      </a:moveTo>
                      <a:lnTo>
                        <a:pt x="0" y="692182"/>
                      </a:lnTo>
                      <a:lnTo>
                        <a:pt x="1314547" y="355567"/>
                      </a:lnTo>
                      <a:lnTo>
                        <a:pt x="13050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64" name="Google Shape;664;p65"/>
              <p:cNvGrpSpPr/>
              <p:nvPr/>
            </p:nvGrpSpPr>
            <p:grpSpPr>
              <a:xfrm rot="10800000">
                <a:off x="-621670" y="3705224"/>
                <a:ext cx="5193670" cy="1988418"/>
                <a:chOff x="4562475" y="1716807"/>
                <a:chExt cx="5193670" cy="1988418"/>
              </a:xfrm>
            </p:grpSpPr>
            <p:sp>
              <p:nvSpPr>
                <p:cNvPr id="665" name="Google Shape;665;p65"/>
                <p:cNvSpPr/>
                <p:nvPr/>
              </p:nvSpPr>
              <p:spPr>
                <a:xfrm>
                  <a:off x="5868145" y="1716807"/>
                  <a:ext cx="3888000" cy="3600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6" name="Google Shape;666;p65"/>
                <p:cNvSpPr/>
                <p:nvPr/>
              </p:nvSpPr>
              <p:spPr>
                <a:xfrm>
                  <a:off x="5868145" y="2148855"/>
                  <a:ext cx="3888000" cy="3600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7" name="Google Shape;667;p65"/>
                <p:cNvSpPr/>
                <p:nvPr/>
              </p:nvSpPr>
              <p:spPr>
                <a:xfrm>
                  <a:off x="5868145" y="2580903"/>
                  <a:ext cx="3888000" cy="3600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8" name="Google Shape;668;p65"/>
                <p:cNvSpPr/>
                <p:nvPr/>
              </p:nvSpPr>
              <p:spPr>
                <a:xfrm>
                  <a:off x="5868145" y="3012951"/>
                  <a:ext cx="3888000" cy="3600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9" name="Google Shape;669;p65"/>
                <p:cNvSpPr/>
                <p:nvPr/>
              </p:nvSpPr>
              <p:spPr>
                <a:xfrm>
                  <a:off x="4562476" y="1717577"/>
                  <a:ext cx="1310757" cy="19876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0757" h="1987646" extrusionOk="0">
                      <a:moveTo>
                        <a:pt x="1307679" y="0"/>
                      </a:moveTo>
                      <a:lnTo>
                        <a:pt x="0" y="1987646"/>
                      </a:lnTo>
                      <a:lnTo>
                        <a:pt x="1310757" y="352425"/>
                      </a:lnTo>
                      <a:cubicBezTo>
                        <a:pt x="1309731" y="237003"/>
                        <a:pt x="1308705" y="115422"/>
                        <a:pt x="130767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0" name="Google Shape;670;p65"/>
                <p:cNvSpPr/>
                <p:nvPr/>
              </p:nvSpPr>
              <p:spPr>
                <a:xfrm>
                  <a:off x="4562475" y="2144388"/>
                  <a:ext cx="1316915" cy="1551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6915" h="1551312" extrusionOk="0">
                      <a:moveTo>
                        <a:pt x="1313187" y="0"/>
                      </a:moveTo>
                      <a:lnTo>
                        <a:pt x="0" y="1551312"/>
                      </a:lnTo>
                      <a:lnTo>
                        <a:pt x="1316915" y="362178"/>
                      </a:lnTo>
                      <a:cubicBezTo>
                        <a:pt x="1315672" y="241452"/>
                        <a:pt x="1314430" y="120726"/>
                        <a:pt x="131318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1" name="Google Shape;671;p65"/>
                <p:cNvSpPr/>
                <p:nvPr/>
              </p:nvSpPr>
              <p:spPr>
                <a:xfrm>
                  <a:off x="4562476" y="2580626"/>
                  <a:ext cx="1314449" cy="11245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4449" h="1124599" extrusionOk="0">
                      <a:moveTo>
                        <a:pt x="1310758" y="0"/>
                      </a:moveTo>
                      <a:lnTo>
                        <a:pt x="0" y="1124599"/>
                      </a:lnTo>
                      <a:lnTo>
                        <a:pt x="1314449" y="356152"/>
                      </a:lnTo>
                      <a:cubicBezTo>
                        <a:pt x="1313327" y="236625"/>
                        <a:pt x="1311880" y="119527"/>
                        <a:pt x="131075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2" name="Google Shape;672;p65"/>
                <p:cNvSpPr/>
                <p:nvPr/>
              </p:nvSpPr>
              <p:spPr>
                <a:xfrm>
                  <a:off x="4562475" y="3012654"/>
                  <a:ext cx="1327054" cy="692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7054" h="692571" extrusionOk="0">
                      <a:moveTo>
                        <a:pt x="1311372" y="0"/>
                      </a:moveTo>
                      <a:lnTo>
                        <a:pt x="0" y="692571"/>
                      </a:lnTo>
                      <a:lnTo>
                        <a:pt x="1327054" y="355828"/>
                      </a:lnTo>
                      <a:lnTo>
                        <a:pt x="131137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73" name="Google Shape;673;p65"/>
              <p:cNvSpPr/>
              <p:nvPr/>
            </p:nvSpPr>
            <p:spPr>
              <a:xfrm>
                <a:off x="3813820" y="2953519"/>
                <a:ext cx="1512300" cy="1512300"/>
              </a:xfrm>
              <a:prstGeom prst="ellipse">
                <a:avLst/>
              </a:prstGeom>
              <a:solidFill>
                <a:schemeClr val="lt1"/>
              </a:solidFill>
              <a:ln w="155575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1016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65"/>
              <p:cNvSpPr txBox="1"/>
              <p:nvPr/>
            </p:nvSpPr>
            <p:spPr>
              <a:xfrm>
                <a:off x="6012160" y="2195339"/>
                <a:ext cx="27363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lvl="0"/>
                <a:r>
                  <a:rPr lang="zh-TW" sz="900" b="1" dirty="0" smtClean="0">
                    <a:solidFill>
                      <a:schemeClr val="lt1"/>
                    </a:solidFill>
                  </a:rPr>
                  <a:t>刪除</a:t>
                </a:r>
                <a:r>
                  <a:rPr lang="zh-TW" altLang="zh-TW" sz="900" b="1" dirty="0" smtClean="0">
                    <a:solidFill>
                      <a:schemeClr val="lt1"/>
                    </a:solidFill>
                  </a:rPr>
                  <a:t>特定產品風格的變化</a:t>
                </a:r>
                <a:endParaRPr sz="9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65"/>
              <p:cNvSpPr txBox="1"/>
              <p:nvPr/>
            </p:nvSpPr>
            <p:spPr>
              <a:xfrm>
                <a:off x="6012160" y="2632351"/>
                <a:ext cx="27363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lvl="0"/>
                <a:r>
                  <a:rPr lang="zh-TW" sz="900" b="1" dirty="0" smtClean="0">
                    <a:solidFill>
                      <a:schemeClr val="lt1"/>
                    </a:solidFill>
                  </a:rPr>
                  <a:t>刪除</a:t>
                </a:r>
                <a:r>
                  <a:rPr lang="zh-TW" altLang="zh-TW" sz="900" b="1" dirty="0" smtClean="0">
                    <a:solidFill>
                      <a:schemeClr val="lt1"/>
                    </a:solidFill>
                  </a:rPr>
                  <a:t>分配的時間</a:t>
                </a:r>
                <a:endParaRPr sz="9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65"/>
              <p:cNvSpPr txBox="1"/>
              <p:nvPr/>
            </p:nvSpPr>
            <p:spPr>
              <a:xfrm>
                <a:off x="6012161" y="3050312"/>
                <a:ext cx="2736300" cy="6462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lvl="0"/>
                <a:r>
                  <a:rPr lang="zh-TW" sz="900" b="1" dirty="0" smtClean="0">
                    <a:solidFill>
                      <a:schemeClr val="lt1"/>
                    </a:solidFill>
                  </a:rPr>
                  <a:t>刪除</a:t>
                </a:r>
                <a:r>
                  <a:rPr lang="zh-TW" altLang="en-US" sz="900" b="1" dirty="0" smtClean="0">
                    <a:solidFill>
                      <a:schemeClr val="lt1"/>
                    </a:solidFill>
                  </a:rPr>
                  <a:t>團隊編號</a:t>
                </a:r>
              </a:p>
              <a:p>
                <a:endParaRPr lang="zh-TW" altLang="en-US" sz="900" b="1" dirty="0" smtClean="0">
                  <a:solidFill>
                    <a:schemeClr val="lt1"/>
                  </a:solidFill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65"/>
              <p:cNvSpPr txBox="1"/>
              <p:nvPr/>
            </p:nvSpPr>
            <p:spPr>
              <a:xfrm>
                <a:off x="649660" y="4078978"/>
                <a:ext cx="25923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900" b="1">
                    <a:solidFill>
                      <a:schemeClr val="lt1"/>
                    </a:solidFill>
                  </a:rPr>
                  <a:t>刪除星期幾</a:t>
                </a:r>
                <a:endParaRPr sz="9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65"/>
              <p:cNvSpPr txBox="1"/>
              <p:nvPr/>
            </p:nvSpPr>
            <p:spPr>
              <a:xfrm>
                <a:off x="649660" y="4515990"/>
                <a:ext cx="25923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900" b="1" dirty="0" smtClean="0">
                    <a:solidFill>
                      <a:schemeClr val="lt1"/>
                    </a:solidFill>
                  </a:rPr>
                  <a:t>刪除</a:t>
                </a:r>
                <a:r>
                  <a:rPr lang="zh-TW" altLang="en-US" sz="900" b="1" dirty="0" smtClean="0">
                    <a:solidFill>
                      <a:schemeClr val="lt1"/>
                    </a:solidFill>
                  </a:rPr>
                  <a:t>日期</a:t>
                </a:r>
                <a:endParaRPr sz="9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65"/>
              <p:cNvSpPr txBox="1"/>
              <p:nvPr/>
            </p:nvSpPr>
            <p:spPr>
              <a:xfrm>
                <a:off x="649660" y="4943477"/>
                <a:ext cx="25923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900" b="1" dirty="0">
                    <a:solidFill>
                      <a:schemeClr val="lt1"/>
                    </a:solidFill>
                  </a:rPr>
                  <a:t>刪除生產中斷而閒置的工人數</a:t>
                </a:r>
                <a:endParaRPr sz="9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65"/>
              <p:cNvSpPr txBox="1"/>
              <p:nvPr/>
            </p:nvSpPr>
            <p:spPr>
              <a:xfrm>
                <a:off x="649660" y="5370964"/>
                <a:ext cx="25923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900" b="1" dirty="0" smtClean="0">
                    <a:solidFill>
                      <a:schemeClr val="lt1"/>
                    </a:solidFill>
                  </a:rPr>
                  <a:t>刪除</a:t>
                </a:r>
                <a:r>
                  <a:rPr lang="zh-TW" altLang="en-US" sz="900" b="1" dirty="0" smtClean="0">
                    <a:solidFill>
                      <a:schemeClr val="lt1"/>
                    </a:solidFill>
                  </a:rPr>
                  <a:t>生產中斷的時間</a:t>
                </a:r>
                <a:endParaRPr sz="9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82" name="Google Shape;682;p65"/>
            <p:cNvSpPr/>
            <p:nvPr/>
          </p:nvSpPr>
          <p:spPr>
            <a:xfrm rot="-8156586">
              <a:off x="3550032" y="2655064"/>
              <a:ext cx="2036319" cy="2036319"/>
            </a:xfrm>
            <a:prstGeom prst="arc">
              <a:avLst>
                <a:gd name="adj1" fmla="val 11157028"/>
                <a:gd name="adj2" fmla="val 21283066"/>
              </a:avLst>
            </a:prstGeom>
            <a:noFill/>
            <a:ln w="31750" cap="flat" cmpd="sng">
              <a:solidFill>
                <a:srgbClr val="BFBFBF"/>
              </a:solidFill>
              <a:prstDash val="dot"/>
              <a:miter lim="800000"/>
              <a:headEnd type="stealth" w="med" len="med"/>
              <a:tailEnd type="stealth" w="med" len="med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65"/>
            <p:cNvSpPr/>
            <p:nvPr/>
          </p:nvSpPr>
          <p:spPr>
            <a:xfrm rot="2668843">
              <a:off x="3505629" y="2699430"/>
              <a:ext cx="2036339" cy="2036339"/>
            </a:xfrm>
            <a:prstGeom prst="arc">
              <a:avLst>
                <a:gd name="adj1" fmla="val 11157028"/>
                <a:gd name="adj2" fmla="val 21283066"/>
              </a:avLst>
            </a:prstGeom>
            <a:noFill/>
            <a:ln w="31750" cap="flat" cmpd="sng">
              <a:solidFill>
                <a:srgbClr val="BFBFBF"/>
              </a:solidFill>
              <a:prstDash val="dot"/>
              <a:miter lim="800000"/>
              <a:headEnd type="stealth" w="med" len="med"/>
              <a:tailEnd type="stealth" w="med" len="med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4" name="Google Shape;684;p65"/>
          <p:cNvSpPr txBox="1"/>
          <p:nvPr/>
        </p:nvSpPr>
        <p:spPr>
          <a:xfrm>
            <a:off x="4066895" y="2963316"/>
            <a:ext cx="10260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b="1">
                <a:solidFill>
                  <a:srgbClr val="3F3F3F"/>
                </a:solidFill>
              </a:rPr>
              <a:t>INFO GAIN</a:t>
            </a:r>
            <a:endParaRPr sz="15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65"/>
          <p:cNvSpPr/>
          <p:nvPr/>
        </p:nvSpPr>
        <p:spPr>
          <a:xfrm>
            <a:off x="4158723" y="2656484"/>
            <a:ext cx="799032" cy="342146"/>
          </a:xfrm>
          <a:custGeom>
            <a:avLst/>
            <a:gdLst/>
            <a:ahLst/>
            <a:cxnLst/>
            <a:rect l="l" t="t" r="r" b="b"/>
            <a:pathLst>
              <a:path w="1459419" h="624924" extrusionOk="0">
                <a:moveTo>
                  <a:pt x="1128467" y="581113"/>
                </a:moveTo>
                <a:cubicBezTo>
                  <a:pt x="1194279" y="581744"/>
                  <a:pt x="1260084" y="583363"/>
                  <a:pt x="1325878" y="586649"/>
                </a:cubicBezTo>
                <a:cubicBezTo>
                  <a:pt x="1369408" y="588840"/>
                  <a:pt x="1412937" y="593793"/>
                  <a:pt x="1459419" y="597794"/>
                </a:cubicBezTo>
                <a:cubicBezTo>
                  <a:pt x="1447894" y="626083"/>
                  <a:pt x="1426844" y="625130"/>
                  <a:pt x="1406650" y="624845"/>
                </a:cubicBezTo>
                <a:cubicBezTo>
                  <a:pt x="1124425" y="620558"/>
                  <a:pt x="842104" y="629036"/>
                  <a:pt x="559973" y="615510"/>
                </a:cubicBezTo>
                <a:cubicBezTo>
                  <a:pt x="547305" y="614939"/>
                  <a:pt x="534637" y="614558"/>
                  <a:pt x="521968" y="614367"/>
                </a:cubicBezTo>
                <a:cubicBezTo>
                  <a:pt x="510253" y="614177"/>
                  <a:pt x="504919" y="608271"/>
                  <a:pt x="505776" y="596746"/>
                </a:cubicBezTo>
                <a:cubicBezTo>
                  <a:pt x="506443" y="586649"/>
                  <a:pt x="513491" y="584173"/>
                  <a:pt x="521873" y="583697"/>
                </a:cubicBezTo>
                <a:cubicBezTo>
                  <a:pt x="526636" y="583411"/>
                  <a:pt x="531398" y="583697"/>
                  <a:pt x="536161" y="583792"/>
                </a:cubicBezTo>
                <a:cubicBezTo>
                  <a:pt x="733543" y="586221"/>
                  <a:pt x="931032" y="579220"/>
                  <a:pt x="1128467" y="581113"/>
                </a:cubicBezTo>
                <a:close/>
                <a:moveTo>
                  <a:pt x="760380" y="151726"/>
                </a:moveTo>
                <a:cubicBezTo>
                  <a:pt x="702682" y="149714"/>
                  <a:pt x="644794" y="155167"/>
                  <a:pt x="586834" y="169264"/>
                </a:cubicBezTo>
                <a:cubicBezTo>
                  <a:pt x="561117" y="175550"/>
                  <a:pt x="534637" y="188123"/>
                  <a:pt x="539590" y="223937"/>
                </a:cubicBezTo>
                <a:cubicBezTo>
                  <a:pt x="544353" y="258989"/>
                  <a:pt x="570165" y="268609"/>
                  <a:pt x="599979" y="273181"/>
                </a:cubicBezTo>
                <a:cubicBezTo>
                  <a:pt x="653509" y="281373"/>
                  <a:pt x="707230" y="276515"/>
                  <a:pt x="760856" y="271372"/>
                </a:cubicBezTo>
                <a:cubicBezTo>
                  <a:pt x="811434" y="271372"/>
                  <a:pt x="862011" y="273372"/>
                  <a:pt x="912399" y="270514"/>
                </a:cubicBezTo>
                <a:cubicBezTo>
                  <a:pt x="938307" y="268990"/>
                  <a:pt x="960786" y="255655"/>
                  <a:pt x="964786" y="224890"/>
                </a:cubicBezTo>
                <a:cubicBezTo>
                  <a:pt x="968025" y="199744"/>
                  <a:pt x="954023" y="184885"/>
                  <a:pt x="932782" y="178979"/>
                </a:cubicBezTo>
                <a:cubicBezTo>
                  <a:pt x="875585" y="163215"/>
                  <a:pt x="818078" y="153738"/>
                  <a:pt x="760380" y="151726"/>
                </a:cubicBezTo>
                <a:close/>
                <a:moveTo>
                  <a:pt x="527017" y="60488"/>
                </a:moveTo>
                <a:cubicBezTo>
                  <a:pt x="684084" y="61631"/>
                  <a:pt x="841152" y="60964"/>
                  <a:pt x="998219" y="61060"/>
                </a:cubicBezTo>
                <a:cubicBezTo>
                  <a:pt x="1015269" y="61060"/>
                  <a:pt x="1031937" y="58774"/>
                  <a:pt x="1046130" y="74395"/>
                </a:cubicBezTo>
                <a:cubicBezTo>
                  <a:pt x="1181670" y="222985"/>
                  <a:pt x="1321688" y="367860"/>
                  <a:pt x="1439798" y="531499"/>
                </a:cubicBezTo>
                <a:cubicBezTo>
                  <a:pt x="1443227" y="536262"/>
                  <a:pt x="1445608" y="541691"/>
                  <a:pt x="1448752" y="547787"/>
                </a:cubicBezTo>
                <a:cubicBezTo>
                  <a:pt x="1432178" y="557503"/>
                  <a:pt x="1416081" y="552740"/>
                  <a:pt x="1401031" y="552740"/>
                </a:cubicBezTo>
                <a:cubicBezTo>
                  <a:pt x="1117091" y="553121"/>
                  <a:pt x="833055" y="552454"/>
                  <a:pt x="549020" y="553883"/>
                </a:cubicBezTo>
                <a:cubicBezTo>
                  <a:pt x="516063" y="554074"/>
                  <a:pt x="502252" y="546835"/>
                  <a:pt x="496347" y="512449"/>
                </a:cubicBezTo>
                <a:cubicBezTo>
                  <a:pt x="484631" y="444536"/>
                  <a:pt x="438149" y="397292"/>
                  <a:pt x="385380" y="357954"/>
                </a:cubicBezTo>
                <a:cubicBezTo>
                  <a:pt x="355758" y="335856"/>
                  <a:pt x="350233" y="313282"/>
                  <a:pt x="364711" y="281468"/>
                </a:cubicBezTo>
                <a:cubicBezTo>
                  <a:pt x="371283" y="267181"/>
                  <a:pt x="377094" y="251750"/>
                  <a:pt x="378808" y="236320"/>
                </a:cubicBezTo>
                <a:cubicBezTo>
                  <a:pt x="381570" y="212793"/>
                  <a:pt x="381666" y="186694"/>
                  <a:pt x="358329" y="172597"/>
                </a:cubicBezTo>
                <a:cubicBezTo>
                  <a:pt x="334898" y="158405"/>
                  <a:pt x="309752" y="161644"/>
                  <a:pt x="286701" y="177360"/>
                </a:cubicBezTo>
                <a:cubicBezTo>
                  <a:pt x="262698" y="193743"/>
                  <a:pt x="246411" y="217365"/>
                  <a:pt x="228313" y="239272"/>
                </a:cubicBezTo>
                <a:cubicBezTo>
                  <a:pt x="184212" y="292517"/>
                  <a:pt x="144398" y="315949"/>
                  <a:pt x="92201" y="296041"/>
                </a:cubicBezTo>
                <a:cubicBezTo>
                  <a:pt x="35527" y="274420"/>
                  <a:pt x="-14955" y="144403"/>
                  <a:pt x="4095" y="142498"/>
                </a:cubicBezTo>
                <a:cubicBezTo>
                  <a:pt x="18382" y="138498"/>
                  <a:pt x="48291" y="192695"/>
                  <a:pt x="66960" y="219365"/>
                </a:cubicBezTo>
                <a:cubicBezTo>
                  <a:pt x="104298" y="272705"/>
                  <a:pt x="144017" y="274610"/>
                  <a:pt x="185736" y="224699"/>
                </a:cubicBezTo>
                <a:cubicBezTo>
                  <a:pt x="198881" y="208888"/>
                  <a:pt x="210882" y="192028"/>
                  <a:pt x="223646" y="175931"/>
                </a:cubicBezTo>
                <a:cubicBezTo>
                  <a:pt x="256602" y="134402"/>
                  <a:pt x="298227" y="117543"/>
                  <a:pt x="349757" y="135545"/>
                </a:cubicBezTo>
                <a:cubicBezTo>
                  <a:pt x="400430" y="153166"/>
                  <a:pt x="442149" y="153738"/>
                  <a:pt x="464724" y="93254"/>
                </a:cubicBezTo>
                <a:cubicBezTo>
                  <a:pt x="474630" y="66679"/>
                  <a:pt x="498537" y="60298"/>
                  <a:pt x="527017" y="60488"/>
                </a:cubicBezTo>
                <a:close/>
                <a:moveTo>
                  <a:pt x="909731" y="100"/>
                </a:moveTo>
                <a:cubicBezTo>
                  <a:pt x="915827" y="-471"/>
                  <a:pt x="922209" y="1529"/>
                  <a:pt x="928400" y="2767"/>
                </a:cubicBezTo>
                <a:cubicBezTo>
                  <a:pt x="947546" y="6482"/>
                  <a:pt x="971644" y="12578"/>
                  <a:pt x="969548" y="33914"/>
                </a:cubicBezTo>
                <a:cubicBezTo>
                  <a:pt x="967167" y="58012"/>
                  <a:pt x="941259" y="42106"/>
                  <a:pt x="926400" y="46487"/>
                </a:cubicBezTo>
                <a:cubicBezTo>
                  <a:pt x="922114" y="47725"/>
                  <a:pt x="917066" y="46678"/>
                  <a:pt x="912303" y="46678"/>
                </a:cubicBezTo>
                <a:cubicBezTo>
                  <a:pt x="909160" y="46678"/>
                  <a:pt x="905921" y="47154"/>
                  <a:pt x="902873" y="46582"/>
                </a:cubicBezTo>
                <a:cubicBezTo>
                  <a:pt x="881252" y="43058"/>
                  <a:pt x="842866" y="56012"/>
                  <a:pt x="843437" y="28675"/>
                </a:cubicBezTo>
                <a:cubicBezTo>
                  <a:pt x="844104" y="-1043"/>
                  <a:pt x="883823" y="2577"/>
                  <a:pt x="909731" y="1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65"/>
          <p:cNvSpPr txBox="1">
            <a:spLocks noGrp="1"/>
          </p:cNvSpPr>
          <p:nvPr>
            <p:ph type="body" idx="1"/>
          </p:nvPr>
        </p:nvSpPr>
        <p:spPr>
          <a:xfrm>
            <a:off x="2388174" y="210225"/>
            <a:ext cx="65937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100"/>
              <a:buNone/>
            </a:pPr>
            <a:r>
              <a:rPr lang="zh-TW"/>
              <a:t>變數挑選(INFO GAIN)</a:t>
            </a:r>
            <a:endParaRPr/>
          </a:p>
        </p:txBody>
      </p:sp>
      <p:grpSp>
        <p:nvGrpSpPr>
          <p:cNvPr id="688" name="Google Shape;688;p65"/>
          <p:cNvGrpSpPr/>
          <p:nvPr/>
        </p:nvGrpSpPr>
        <p:grpSpPr>
          <a:xfrm rot="515805" flipH="1">
            <a:off x="1920226" y="669155"/>
            <a:ext cx="1489278" cy="748993"/>
            <a:chOff x="2943225" y="1933511"/>
            <a:chExt cx="6306406" cy="2988545"/>
          </a:xfrm>
        </p:grpSpPr>
        <p:sp>
          <p:nvSpPr>
            <p:cNvPr id="689" name="Google Shape;689;p65"/>
            <p:cNvSpPr/>
            <p:nvPr/>
          </p:nvSpPr>
          <p:spPr>
            <a:xfrm>
              <a:off x="2943225" y="3798769"/>
              <a:ext cx="2514218" cy="1123287"/>
            </a:xfrm>
            <a:custGeom>
              <a:avLst/>
              <a:gdLst/>
              <a:ahLst/>
              <a:cxnLst/>
              <a:rect l="l" t="t" r="r" b="b"/>
              <a:pathLst>
                <a:path w="2514218" h="1123287" extrusionOk="0">
                  <a:moveTo>
                    <a:pt x="0" y="443571"/>
                  </a:moveTo>
                  <a:cubicBezTo>
                    <a:pt x="2572" y="437760"/>
                    <a:pt x="6191" y="432236"/>
                    <a:pt x="7429" y="426235"/>
                  </a:cubicBezTo>
                  <a:cubicBezTo>
                    <a:pt x="40577" y="268787"/>
                    <a:pt x="144018" y="178585"/>
                    <a:pt x="293465" y="140866"/>
                  </a:cubicBezTo>
                  <a:cubicBezTo>
                    <a:pt x="940308" y="-22583"/>
                    <a:pt x="1588865" y="-61254"/>
                    <a:pt x="2240185" y="118673"/>
                  </a:cubicBezTo>
                  <a:cubicBezTo>
                    <a:pt x="2299621" y="135056"/>
                    <a:pt x="2340674" y="160583"/>
                    <a:pt x="2368201" y="217923"/>
                  </a:cubicBezTo>
                  <a:cubicBezTo>
                    <a:pt x="2410397" y="305839"/>
                    <a:pt x="2460784" y="389850"/>
                    <a:pt x="2514219" y="487386"/>
                  </a:cubicBezTo>
                  <a:cubicBezTo>
                    <a:pt x="2427637" y="477099"/>
                    <a:pt x="2351342" y="475384"/>
                    <a:pt x="2278952" y="457572"/>
                  </a:cubicBezTo>
                  <a:cubicBezTo>
                    <a:pt x="2184178" y="434236"/>
                    <a:pt x="2129314" y="458715"/>
                    <a:pt x="2070830" y="542916"/>
                  </a:cubicBezTo>
                  <a:cubicBezTo>
                    <a:pt x="1677353" y="1110130"/>
                    <a:pt x="1047750" y="1191474"/>
                    <a:pt x="588836" y="1080888"/>
                  </a:cubicBezTo>
                  <a:cubicBezTo>
                    <a:pt x="411480" y="1038121"/>
                    <a:pt x="264795" y="939823"/>
                    <a:pt x="140589" y="807045"/>
                  </a:cubicBezTo>
                  <a:cubicBezTo>
                    <a:pt x="73343" y="735036"/>
                    <a:pt x="28194" y="651311"/>
                    <a:pt x="0" y="557680"/>
                  </a:cubicBezTo>
                  <a:cubicBezTo>
                    <a:pt x="0" y="519675"/>
                    <a:pt x="0" y="481575"/>
                    <a:pt x="0" y="443571"/>
                  </a:cubicBezTo>
                  <a:close/>
                  <a:moveTo>
                    <a:pt x="834009" y="980114"/>
                  </a:moveTo>
                  <a:cubicBezTo>
                    <a:pt x="1138047" y="978209"/>
                    <a:pt x="1360170" y="919344"/>
                    <a:pt x="1569625" y="821523"/>
                  </a:cubicBezTo>
                  <a:cubicBezTo>
                    <a:pt x="1718310" y="752085"/>
                    <a:pt x="1823180" y="631880"/>
                    <a:pt x="1868614" y="470241"/>
                  </a:cubicBezTo>
                  <a:cubicBezTo>
                    <a:pt x="1898428" y="364037"/>
                    <a:pt x="1851946" y="282503"/>
                    <a:pt x="1746028" y="255261"/>
                  </a:cubicBezTo>
                  <a:cubicBezTo>
                    <a:pt x="1694879" y="242117"/>
                    <a:pt x="1638491" y="234021"/>
                    <a:pt x="1586770" y="240974"/>
                  </a:cubicBezTo>
                  <a:cubicBezTo>
                    <a:pt x="1231773" y="288694"/>
                    <a:pt x="877348" y="340129"/>
                    <a:pt x="523018" y="392421"/>
                  </a:cubicBezTo>
                  <a:cubicBezTo>
                    <a:pt x="457581" y="402042"/>
                    <a:pt x="390811" y="413853"/>
                    <a:pt x="329470" y="437379"/>
                  </a:cubicBezTo>
                  <a:cubicBezTo>
                    <a:pt x="232219" y="474717"/>
                    <a:pt x="204502" y="545298"/>
                    <a:pt x="236220" y="644358"/>
                  </a:cubicBezTo>
                  <a:cubicBezTo>
                    <a:pt x="269748" y="748942"/>
                    <a:pt x="344519" y="817999"/>
                    <a:pt x="437198" y="868862"/>
                  </a:cubicBezTo>
                  <a:cubicBezTo>
                    <a:pt x="582263" y="948396"/>
                    <a:pt x="739045" y="981638"/>
                    <a:pt x="834009" y="9801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65"/>
            <p:cNvSpPr/>
            <p:nvPr/>
          </p:nvSpPr>
          <p:spPr>
            <a:xfrm>
              <a:off x="5801486" y="2788431"/>
              <a:ext cx="3406330" cy="881636"/>
            </a:xfrm>
            <a:custGeom>
              <a:avLst/>
              <a:gdLst/>
              <a:ahLst/>
              <a:cxnLst/>
              <a:rect l="l" t="t" r="r" b="b"/>
              <a:pathLst>
                <a:path w="3406330" h="881636" extrusionOk="0">
                  <a:moveTo>
                    <a:pt x="95" y="720102"/>
                  </a:moveTo>
                  <a:cubicBezTo>
                    <a:pt x="67913" y="707910"/>
                    <a:pt x="136493" y="698861"/>
                    <a:pt x="203359" y="682859"/>
                  </a:cubicBezTo>
                  <a:cubicBezTo>
                    <a:pt x="305658" y="658380"/>
                    <a:pt x="395002" y="609136"/>
                    <a:pt x="468059" y="531507"/>
                  </a:cubicBezTo>
                  <a:cubicBezTo>
                    <a:pt x="481394" y="517315"/>
                    <a:pt x="500825" y="505885"/>
                    <a:pt x="519494" y="499884"/>
                  </a:cubicBezTo>
                  <a:cubicBezTo>
                    <a:pt x="1014889" y="341388"/>
                    <a:pt x="1511142" y="185845"/>
                    <a:pt x="2023110" y="87928"/>
                  </a:cubicBezTo>
                  <a:cubicBezTo>
                    <a:pt x="2406491" y="14585"/>
                    <a:pt x="2792254" y="-25134"/>
                    <a:pt x="3182683" y="17538"/>
                  </a:cubicBezTo>
                  <a:cubicBezTo>
                    <a:pt x="3257264" y="25729"/>
                    <a:pt x="3331465" y="38302"/>
                    <a:pt x="3405855" y="48875"/>
                  </a:cubicBezTo>
                  <a:cubicBezTo>
                    <a:pt x="3406045" y="53257"/>
                    <a:pt x="3406140" y="57638"/>
                    <a:pt x="3406331" y="62020"/>
                  </a:cubicBezTo>
                  <a:cubicBezTo>
                    <a:pt x="3307842" y="100215"/>
                    <a:pt x="3209354" y="138696"/>
                    <a:pt x="3110770" y="176606"/>
                  </a:cubicBezTo>
                  <a:cubicBezTo>
                    <a:pt x="2514600" y="406253"/>
                    <a:pt x="1918621" y="636377"/>
                    <a:pt x="1321784" y="864311"/>
                  </a:cubicBezTo>
                  <a:cubicBezTo>
                    <a:pt x="1283780" y="878884"/>
                    <a:pt x="1237964" y="884980"/>
                    <a:pt x="1197674" y="879836"/>
                  </a:cubicBezTo>
                  <a:cubicBezTo>
                    <a:pt x="905066" y="843070"/>
                    <a:pt x="612934" y="802017"/>
                    <a:pt x="320516" y="763441"/>
                  </a:cubicBezTo>
                  <a:cubicBezTo>
                    <a:pt x="213932" y="749344"/>
                    <a:pt x="106871" y="738485"/>
                    <a:pt x="0" y="726103"/>
                  </a:cubicBezTo>
                  <a:cubicBezTo>
                    <a:pt x="0" y="724103"/>
                    <a:pt x="0" y="722102"/>
                    <a:pt x="95" y="7201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65"/>
            <p:cNvSpPr/>
            <p:nvPr/>
          </p:nvSpPr>
          <p:spPr>
            <a:xfrm>
              <a:off x="3253229" y="1933511"/>
              <a:ext cx="2252736" cy="1895062"/>
            </a:xfrm>
            <a:custGeom>
              <a:avLst/>
              <a:gdLst/>
              <a:ahLst/>
              <a:cxnLst/>
              <a:rect l="l" t="t" r="r" b="b"/>
              <a:pathLst>
                <a:path w="2252736" h="1895062" extrusionOk="0">
                  <a:moveTo>
                    <a:pt x="2026001" y="1895063"/>
                  </a:moveTo>
                  <a:cubicBezTo>
                    <a:pt x="1981805" y="1815719"/>
                    <a:pt x="1944563" y="1742567"/>
                    <a:pt x="1901605" y="1672844"/>
                  </a:cubicBezTo>
                  <a:cubicBezTo>
                    <a:pt x="1701675" y="1348232"/>
                    <a:pt x="1410686" y="1219264"/>
                    <a:pt x="1035401" y="1276128"/>
                  </a:cubicBezTo>
                  <a:cubicBezTo>
                    <a:pt x="975870" y="1285177"/>
                    <a:pt x="916339" y="1295750"/>
                    <a:pt x="858141" y="1310894"/>
                  </a:cubicBezTo>
                  <a:cubicBezTo>
                    <a:pt x="823661" y="1319943"/>
                    <a:pt x="802134" y="1310799"/>
                    <a:pt x="779084" y="1286510"/>
                  </a:cubicBezTo>
                  <a:cubicBezTo>
                    <a:pt x="720029" y="1224503"/>
                    <a:pt x="660497" y="1162781"/>
                    <a:pt x="597347" y="1104964"/>
                  </a:cubicBezTo>
                  <a:cubicBezTo>
                    <a:pt x="579249" y="1088390"/>
                    <a:pt x="547340" y="1075913"/>
                    <a:pt x="523528" y="1078389"/>
                  </a:cubicBezTo>
                  <a:cubicBezTo>
                    <a:pt x="380843" y="1093439"/>
                    <a:pt x="264638" y="1045623"/>
                    <a:pt x="170912" y="940086"/>
                  </a:cubicBezTo>
                  <a:cubicBezTo>
                    <a:pt x="84711" y="842931"/>
                    <a:pt x="31466" y="728536"/>
                    <a:pt x="6892" y="601949"/>
                  </a:cubicBezTo>
                  <a:cubicBezTo>
                    <a:pt x="-14158" y="493840"/>
                    <a:pt x="14417" y="394399"/>
                    <a:pt x="73472" y="303245"/>
                  </a:cubicBezTo>
                  <a:cubicBezTo>
                    <a:pt x="253875" y="25019"/>
                    <a:pt x="546674" y="-66135"/>
                    <a:pt x="883097" y="47975"/>
                  </a:cubicBezTo>
                  <a:cubicBezTo>
                    <a:pt x="1226854" y="164561"/>
                    <a:pt x="1399161" y="413735"/>
                    <a:pt x="1442119" y="763683"/>
                  </a:cubicBezTo>
                  <a:cubicBezTo>
                    <a:pt x="1448501" y="815499"/>
                    <a:pt x="1452025" y="867982"/>
                    <a:pt x="1451834" y="920179"/>
                  </a:cubicBezTo>
                  <a:cubicBezTo>
                    <a:pt x="1451739" y="953040"/>
                    <a:pt x="1464788" y="966661"/>
                    <a:pt x="1494030" y="978091"/>
                  </a:cubicBezTo>
                  <a:cubicBezTo>
                    <a:pt x="1785876" y="1091629"/>
                    <a:pt x="2026097" y="1276128"/>
                    <a:pt x="2228884" y="1512539"/>
                  </a:cubicBezTo>
                  <a:cubicBezTo>
                    <a:pt x="2256983" y="1545305"/>
                    <a:pt x="2262126" y="1568165"/>
                    <a:pt x="2234218" y="1604836"/>
                  </a:cubicBezTo>
                  <a:cubicBezTo>
                    <a:pt x="2163447" y="1698086"/>
                    <a:pt x="2097344" y="1794955"/>
                    <a:pt x="2026001" y="1895063"/>
                  </a:cubicBezTo>
                  <a:close/>
                  <a:moveTo>
                    <a:pt x="721934" y="115983"/>
                  </a:moveTo>
                  <a:cubicBezTo>
                    <a:pt x="687263" y="117698"/>
                    <a:pt x="664974" y="118174"/>
                    <a:pt x="642876" y="119984"/>
                  </a:cubicBezTo>
                  <a:cubicBezTo>
                    <a:pt x="360936" y="143320"/>
                    <a:pt x="208631" y="411544"/>
                    <a:pt x="333504" y="664528"/>
                  </a:cubicBezTo>
                  <a:cubicBezTo>
                    <a:pt x="444756" y="889985"/>
                    <a:pt x="738888" y="1024382"/>
                    <a:pt x="986443" y="963041"/>
                  </a:cubicBezTo>
                  <a:cubicBezTo>
                    <a:pt x="1249523" y="897890"/>
                    <a:pt x="1363442" y="639287"/>
                    <a:pt x="1223996" y="406115"/>
                  </a:cubicBezTo>
                  <a:cubicBezTo>
                    <a:pt x="1109696" y="214853"/>
                    <a:pt x="933008" y="121127"/>
                    <a:pt x="721934" y="1159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65"/>
            <p:cNvSpPr/>
            <p:nvPr/>
          </p:nvSpPr>
          <p:spPr>
            <a:xfrm>
              <a:off x="5294626" y="3506260"/>
              <a:ext cx="3867185" cy="647148"/>
            </a:xfrm>
            <a:custGeom>
              <a:avLst/>
              <a:gdLst/>
              <a:ahLst/>
              <a:cxnLst/>
              <a:rect l="l" t="t" r="r" b="b"/>
              <a:pathLst>
                <a:path w="3867185" h="647148" extrusionOk="0">
                  <a:moveTo>
                    <a:pt x="3866423" y="586441"/>
                  </a:moveTo>
                  <a:cubicBezTo>
                    <a:pt x="3762506" y="594537"/>
                    <a:pt x="3658587" y="603491"/>
                    <a:pt x="3554670" y="610540"/>
                  </a:cubicBezTo>
                  <a:cubicBezTo>
                    <a:pt x="2857154" y="657498"/>
                    <a:pt x="2158972" y="651021"/>
                    <a:pt x="1460694" y="636352"/>
                  </a:cubicBezTo>
                  <a:cubicBezTo>
                    <a:pt x="1019591" y="627018"/>
                    <a:pt x="578584" y="613778"/>
                    <a:pt x="137576" y="604158"/>
                  </a:cubicBezTo>
                  <a:cubicBezTo>
                    <a:pt x="97571" y="603300"/>
                    <a:pt x="78712" y="591013"/>
                    <a:pt x="66805" y="553294"/>
                  </a:cubicBezTo>
                  <a:cubicBezTo>
                    <a:pt x="48232" y="494525"/>
                    <a:pt x="21657" y="438232"/>
                    <a:pt x="2893" y="379558"/>
                  </a:cubicBezTo>
                  <a:cubicBezTo>
                    <a:pt x="-2727" y="362127"/>
                    <a:pt x="-60" y="335457"/>
                    <a:pt x="10036" y="320694"/>
                  </a:cubicBezTo>
                  <a:cubicBezTo>
                    <a:pt x="78807" y="219919"/>
                    <a:pt x="149768" y="120478"/>
                    <a:pt x="222444" y="22466"/>
                  </a:cubicBezTo>
                  <a:cubicBezTo>
                    <a:pt x="232064" y="9417"/>
                    <a:pt x="256258" y="-1537"/>
                    <a:pt x="272260" y="177"/>
                  </a:cubicBezTo>
                  <a:cubicBezTo>
                    <a:pt x="500955" y="24752"/>
                    <a:pt x="729174" y="52851"/>
                    <a:pt x="957964" y="76758"/>
                  </a:cubicBezTo>
                  <a:cubicBezTo>
                    <a:pt x="995969" y="80759"/>
                    <a:pt x="1005399" y="96570"/>
                    <a:pt x="1007590" y="129146"/>
                  </a:cubicBezTo>
                  <a:cubicBezTo>
                    <a:pt x="1013876" y="224015"/>
                    <a:pt x="1022544" y="318694"/>
                    <a:pt x="1028068" y="413658"/>
                  </a:cubicBezTo>
                  <a:cubicBezTo>
                    <a:pt x="1029688" y="441375"/>
                    <a:pt x="1038737" y="451758"/>
                    <a:pt x="1067026" y="453758"/>
                  </a:cubicBezTo>
                  <a:cubicBezTo>
                    <a:pt x="1310771" y="470712"/>
                    <a:pt x="1554230" y="491572"/>
                    <a:pt x="1798070" y="506526"/>
                  </a:cubicBezTo>
                  <a:cubicBezTo>
                    <a:pt x="2461867" y="547294"/>
                    <a:pt x="3126236" y="572820"/>
                    <a:pt x="3791366" y="574630"/>
                  </a:cubicBezTo>
                  <a:cubicBezTo>
                    <a:pt x="3816608" y="574725"/>
                    <a:pt x="3841944" y="574630"/>
                    <a:pt x="3867185" y="574630"/>
                  </a:cubicBezTo>
                  <a:cubicBezTo>
                    <a:pt x="3866900" y="578440"/>
                    <a:pt x="3866614" y="582441"/>
                    <a:pt x="3866423" y="586441"/>
                  </a:cubicBezTo>
                  <a:close/>
                  <a:moveTo>
                    <a:pt x="473237" y="300501"/>
                  </a:moveTo>
                  <a:cubicBezTo>
                    <a:pt x="473428" y="407276"/>
                    <a:pt x="551247" y="490334"/>
                    <a:pt x="650497" y="489667"/>
                  </a:cubicBezTo>
                  <a:cubicBezTo>
                    <a:pt x="747652" y="489000"/>
                    <a:pt x="826615" y="402704"/>
                    <a:pt x="826234" y="297453"/>
                  </a:cubicBezTo>
                  <a:cubicBezTo>
                    <a:pt x="825948" y="192011"/>
                    <a:pt x="746129" y="106953"/>
                    <a:pt x="648307" y="107810"/>
                  </a:cubicBezTo>
                  <a:cubicBezTo>
                    <a:pt x="550961" y="108667"/>
                    <a:pt x="473047" y="194487"/>
                    <a:pt x="473237" y="3005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65"/>
            <p:cNvSpPr/>
            <p:nvPr/>
          </p:nvSpPr>
          <p:spPr>
            <a:xfrm>
              <a:off x="6315360" y="3591591"/>
              <a:ext cx="2934271" cy="472497"/>
            </a:xfrm>
            <a:custGeom>
              <a:avLst/>
              <a:gdLst/>
              <a:ahLst/>
              <a:cxnLst/>
              <a:rect l="l" t="t" r="r" b="b"/>
              <a:pathLst>
                <a:path w="2934271" h="472497" extrusionOk="0">
                  <a:moveTo>
                    <a:pt x="0" y="0"/>
                  </a:moveTo>
                  <a:cubicBezTo>
                    <a:pt x="983361" y="137446"/>
                    <a:pt x="1956721" y="273558"/>
                    <a:pt x="2934272" y="410242"/>
                  </a:cubicBezTo>
                  <a:cubicBezTo>
                    <a:pt x="2912745" y="451961"/>
                    <a:pt x="2889028" y="473773"/>
                    <a:pt x="2843498" y="472440"/>
                  </a:cubicBezTo>
                  <a:cubicBezTo>
                    <a:pt x="2281904" y="455771"/>
                    <a:pt x="1720120" y="445294"/>
                    <a:pt x="1158812" y="423100"/>
                  </a:cubicBezTo>
                  <a:cubicBezTo>
                    <a:pt x="797433" y="408813"/>
                    <a:pt x="436626" y="377761"/>
                    <a:pt x="75533" y="355378"/>
                  </a:cubicBezTo>
                  <a:cubicBezTo>
                    <a:pt x="41243" y="353282"/>
                    <a:pt x="24860" y="344234"/>
                    <a:pt x="22860" y="306610"/>
                  </a:cubicBezTo>
                  <a:cubicBezTo>
                    <a:pt x="17526" y="207454"/>
                    <a:pt x="8382" y="10849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65"/>
            <p:cNvSpPr/>
            <p:nvPr/>
          </p:nvSpPr>
          <p:spPr>
            <a:xfrm>
              <a:off x="5394293" y="4133469"/>
              <a:ext cx="445198" cy="146153"/>
            </a:xfrm>
            <a:custGeom>
              <a:avLst/>
              <a:gdLst/>
              <a:ahLst/>
              <a:cxnLst/>
              <a:rect l="l" t="t" r="r" b="b"/>
              <a:pathLst>
                <a:path w="445198" h="146153" extrusionOk="0">
                  <a:moveTo>
                    <a:pt x="445199" y="15430"/>
                  </a:moveTo>
                  <a:cubicBezTo>
                    <a:pt x="331946" y="58960"/>
                    <a:pt x="218789" y="102870"/>
                    <a:pt x="105156" y="145351"/>
                  </a:cubicBezTo>
                  <a:cubicBezTo>
                    <a:pt x="97727" y="148114"/>
                    <a:pt x="81534" y="143351"/>
                    <a:pt x="77724" y="137065"/>
                  </a:cubicBezTo>
                  <a:cubicBezTo>
                    <a:pt x="51054" y="93059"/>
                    <a:pt x="26670" y="47720"/>
                    <a:pt x="0" y="0"/>
                  </a:cubicBezTo>
                  <a:cubicBezTo>
                    <a:pt x="153067" y="0"/>
                    <a:pt x="298037" y="0"/>
                    <a:pt x="442913" y="0"/>
                  </a:cubicBezTo>
                  <a:cubicBezTo>
                    <a:pt x="443579" y="5143"/>
                    <a:pt x="444341" y="10287"/>
                    <a:pt x="445199" y="154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65"/>
            <p:cNvSpPr/>
            <p:nvPr/>
          </p:nvSpPr>
          <p:spPr>
            <a:xfrm>
              <a:off x="5767863" y="3614064"/>
              <a:ext cx="352997" cy="381867"/>
            </a:xfrm>
            <a:custGeom>
              <a:avLst/>
              <a:gdLst/>
              <a:ahLst/>
              <a:cxnLst/>
              <a:rect l="l" t="t" r="r" b="b"/>
              <a:pathLst>
                <a:path w="352997" h="381867" extrusionOk="0">
                  <a:moveTo>
                    <a:pt x="0" y="192697"/>
                  </a:moveTo>
                  <a:cubicBezTo>
                    <a:pt x="-190" y="86684"/>
                    <a:pt x="77724" y="959"/>
                    <a:pt x="175070" y="6"/>
                  </a:cubicBezTo>
                  <a:cubicBezTo>
                    <a:pt x="272892" y="-851"/>
                    <a:pt x="352616" y="84112"/>
                    <a:pt x="352997" y="189649"/>
                  </a:cubicBezTo>
                  <a:cubicBezTo>
                    <a:pt x="353283" y="294901"/>
                    <a:pt x="274416" y="381292"/>
                    <a:pt x="177261" y="381864"/>
                  </a:cubicBezTo>
                  <a:cubicBezTo>
                    <a:pt x="78010" y="382530"/>
                    <a:pt x="191" y="299472"/>
                    <a:pt x="0" y="192697"/>
                  </a:cubicBezTo>
                  <a:close/>
                  <a:moveTo>
                    <a:pt x="167736" y="361671"/>
                  </a:moveTo>
                  <a:cubicBezTo>
                    <a:pt x="154020" y="250228"/>
                    <a:pt x="140875" y="143358"/>
                    <a:pt x="127636" y="35344"/>
                  </a:cubicBezTo>
                  <a:cubicBezTo>
                    <a:pt x="55436" y="55156"/>
                    <a:pt x="12097" y="123927"/>
                    <a:pt x="16669" y="202127"/>
                  </a:cubicBezTo>
                  <a:cubicBezTo>
                    <a:pt x="21622" y="288233"/>
                    <a:pt x="74296" y="347479"/>
                    <a:pt x="167736" y="361671"/>
                  </a:cubicBezTo>
                  <a:close/>
                  <a:moveTo>
                    <a:pt x="184500" y="20962"/>
                  </a:moveTo>
                  <a:cubicBezTo>
                    <a:pt x="198882" y="132118"/>
                    <a:pt x="212789" y="238893"/>
                    <a:pt x="226696" y="346717"/>
                  </a:cubicBezTo>
                  <a:cubicBezTo>
                    <a:pt x="298895" y="326238"/>
                    <a:pt x="342615" y="252895"/>
                    <a:pt x="334899" y="173838"/>
                  </a:cubicBezTo>
                  <a:cubicBezTo>
                    <a:pt x="326517" y="88399"/>
                    <a:pt x="272892" y="30867"/>
                    <a:pt x="184500" y="20962"/>
                  </a:cubicBezTo>
                  <a:close/>
                  <a:moveTo>
                    <a:pt x="165545" y="22485"/>
                  </a:moveTo>
                  <a:cubicBezTo>
                    <a:pt x="158020" y="23247"/>
                    <a:pt x="150496" y="24105"/>
                    <a:pt x="142971" y="24867"/>
                  </a:cubicBezTo>
                  <a:cubicBezTo>
                    <a:pt x="157544" y="136785"/>
                    <a:pt x="172213" y="248704"/>
                    <a:pt x="186786" y="360623"/>
                  </a:cubicBezTo>
                  <a:cubicBezTo>
                    <a:pt x="194120" y="359671"/>
                    <a:pt x="201549" y="358623"/>
                    <a:pt x="208884" y="357670"/>
                  </a:cubicBezTo>
                  <a:cubicBezTo>
                    <a:pt x="194406" y="246037"/>
                    <a:pt x="179928" y="134214"/>
                    <a:pt x="165545" y="224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65"/>
            <p:cNvSpPr/>
            <p:nvPr/>
          </p:nvSpPr>
          <p:spPr>
            <a:xfrm>
              <a:off x="5784215" y="3649503"/>
              <a:ext cx="151383" cy="326231"/>
            </a:xfrm>
            <a:custGeom>
              <a:avLst/>
              <a:gdLst/>
              <a:ahLst/>
              <a:cxnLst/>
              <a:rect l="l" t="t" r="r" b="b"/>
              <a:pathLst>
                <a:path w="151383" h="326231" extrusionOk="0">
                  <a:moveTo>
                    <a:pt x="151384" y="326231"/>
                  </a:moveTo>
                  <a:cubicBezTo>
                    <a:pt x="57943" y="312039"/>
                    <a:pt x="5270" y="252889"/>
                    <a:pt x="317" y="166783"/>
                  </a:cubicBezTo>
                  <a:cubicBezTo>
                    <a:pt x="-4160" y="88487"/>
                    <a:pt x="39084" y="19717"/>
                    <a:pt x="111283" y="0"/>
                  </a:cubicBezTo>
                  <a:cubicBezTo>
                    <a:pt x="124523" y="107823"/>
                    <a:pt x="137668" y="214789"/>
                    <a:pt x="151384" y="3262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65"/>
            <p:cNvSpPr/>
            <p:nvPr/>
          </p:nvSpPr>
          <p:spPr>
            <a:xfrm>
              <a:off x="5952363" y="3635025"/>
              <a:ext cx="151277" cy="325754"/>
            </a:xfrm>
            <a:custGeom>
              <a:avLst/>
              <a:gdLst/>
              <a:ahLst/>
              <a:cxnLst/>
              <a:rect l="l" t="t" r="r" b="b"/>
              <a:pathLst>
                <a:path w="151277" h="325754" extrusionOk="0">
                  <a:moveTo>
                    <a:pt x="0" y="0"/>
                  </a:moveTo>
                  <a:cubicBezTo>
                    <a:pt x="88487" y="9906"/>
                    <a:pt x="142018" y="67437"/>
                    <a:pt x="150400" y="152876"/>
                  </a:cubicBezTo>
                  <a:cubicBezTo>
                    <a:pt x="158115" y="231838"/>
                    <a:pt x="114395" y="305181"/>
                    <a:pt x="42196" y="325755"/>
                  </a:cubicBezTo>
                  <a:cubicBezTo>
                    <a:pt x="28289" y="218027"/>
                    <a:pt x="14383" y="111157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65"/>
            <p:cNvSpPr/>
            <p:nvPr/>
          </p:nvSpPr>
          <p:spPr>
            <a:xfrm>
              <a:off x="5910833" y="3636549"/>
              <a:ext cx="65913" cy="338137"/>
            </a:xfrm>
            <a:custGeom>
              <a:avLst/>
              <a:gdLst/>
              <a:ahLst/>
              <a:cxnLst/>
              <a:rect l="l" t="t" r="r" b="b"/>
              <a:pathLst>
                <a:path w="65913" h="338137" extrusionOk="0">
                  <a:moveTo>
                    <a:pt x="22574" y="0"/>
                  </a:moveTo>
                  <a:cubicBezTo>
                    <a:pt x="37052" y="111728"/>
                    <a:pt x="51435" y="223457"/>
                    <a:pt x="65913" y="335185"/>
                  </a:cubicBezTo>
                  <a:cubicBezTo>
                    <a:pt x="58579" y="336137"/>
                    <a:pt x="51149" y="337185"/>
                    <a:pt x="43815" y="338138"/>
                  </a:cubicBezTo>
                  <a:cubicBezTo>
                    <a:pt x="29242" y="226219"/>
                    <a:pt x="14573" y="114300"/>
                    <a:pt x="0" y="2381"/>
                  </a:cubicBezTo>
                  <a:cubicBezTo>
                    <a:pt x="7525" y="1619"/>
                    <a:pt x="15050" y="857"/>
                    <a:pt x="225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9" name="Google Shape;699;p65"/>
          <p:cNvSpPr txBox="1"/>
          <p:nvPr/>
        </p:nvSpPr>
        <p:spPr>
          <a:xfrm>
            <a:off x="1652221" y="2933176"/>
            <a:ext cx="19443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b="1" dirty="0" smtClean="0">
                <a:solidFill>
                  <a:schemeClr val="lt1"/>
                </a:solidFill>
              </a:rPr>
              <a:t>刪除</a:t>
            </a:r>
            <a:r>
              <a:rPr lang="zh-TW" altLang="en-US" sz="900" b="1" dirty="0" smtClean="0">
                <a:solidFill>
                  <a:schemeClr val="lt1"/>
                </a:solidFill>
              </a:rPr>
              <a:t>部門</a:t>
            </a:r>
            <a:endParaRPr sz="9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65"/>
          <p:cNvSpPr txBox="1"/>
          <p:nvPr/>
        </p:nvSpPr>
        <p:spPr>
          <a:xfrm>
            <a:off x="1652221" y="2614563"/>
            <a:ext cx="19443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b="1" dirty="0" smtClean="0">
                <a:solidFill>
                  <a:schemeClr val="lt1"/>
                </a:solidFill>
              </a:rPr>
              <a:t>刪除</a:t>
            </a:r>
            <a:r>
              <a:rPr lang="zh-TW" altLang="en-US" sz="900" b="1" dirty="0" smtClean="0">
                <a:solidFill>
                  <a:schemeClr val="lt1"/>
                </a:solidFill>
              </a:rPr>
              <a:t>加班時間</a:t>
            </a:r>
            <a:endParaRPr sz="9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65"/>
          <p:cNvSpPr txBox="1"/>
          <p:nvPr/>
        </p:nvSpPr>
        <p:spPr>
          <a:xfrm>
            <a:off x="5654321" y="2822465"/>
            <a:ext cx="20523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/>
            <a:r>
              <a:rPr lang="zh-TW" sz="900" b="1" dirty="0" smtClean="0">
                <a:solidFill>
                  <a:schemeClr val="lt1"/>
                </a:solidFill>
              </a:rPr>
              <a:t>刪除</a:t>
            </a:r>
            <a:r>
              <a:rPr lang="zh-TW" altLang="en-US" sz="900" b="1" dirty="0" smtClean="0">
                <a:solidFill>
                  <a:schemeClr val="lt1"/>
                </a:solidFill>
              </a:rPr>
              <a:t>團隊的工人數量</a:t>
            </a:r>
            <a:endParaRPr sz="9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65"/>
          <p:cNvSpPr txBox="1"/>
          <p:nvPr/>
        </p:nvSpPr>
        <p:spPr>
          <a:xfrm>
            <a:off x="5654321" y="3124865"/>
            <a:ext cx="20523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b="1" dirty="0">
                <a:solidFill>
                  <a:schemeClr val="lt1"/>
                </a:solidFill>
              </a:rPr>
              <a:t>刪除目標生產力</a:t>
            </a:r>
            <a:endParaRPr sz="9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65"/>
          <p:cNvSpPr txBox="1"/>
          <p:nvPr/>
        </p:nvSpPr>
        <p:spPr>
          <a:xfrm>
            <a:off x="1625525" y="4547850"/>
            <a:ext cx="1997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b="1" dirty="0" smtClean="0">
                <a:solidFill>
                  <a:schemeClr val="lt1"/>
                </a:solidFill>
              </a:rPr>
              <a:t>刪除</a:t>
            </a:r>
            <a:r>
              <a:rPr lang="zh-TW" altLang="en-US" sz="900" b="1" dirty="0" smtClean="0">
                <a:solidFill>
                  <a:schemeClr val="lt1"/>
                </a:solidFill>
              </a:rPr>
              <a:t>季度</a:t>
            </a:r>
            <a:endParaRPr sz="9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4" name="Google Shape;704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4888" y="1125650"/>
            <a:ext cx="714375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64075" y="2036750"/>
            <a:ext cx="714375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65"/>
          <p:cNvSpPr txBox="1"/>
          <p:nvPr/>
        </p:nvSpPr>
        <p:spPr>
          <a:xfrm>
            <a:off x="676750" y="2625550"/>
            <a:ext cx="1997700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/>
            <a:r>
              <a:rPr lang="en-US" altLang="zh-TW" sz="1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84.5188 %</a:t>
            </a:r>
            <a:endParaRPr lang="zh-TW" sz="1200" b="1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07" name="Google Shape;707;p65"/>
          <p:cNvSpPr txBox="1"/>
          <p:nvPr/>
        </p:nvSpPr>
        <p:spPr>
          <a:xfrm>
            <a:off x="589025" y="2287175"/>
            <a:ext cx="1422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 accuracy</a:t>
            </a:r>
            <a:endParaRPr b="1"/>
          </a:p>
        </p:txBody>
      </p:sp>
      <p:sp>
        <p:nvSpPr>
          <p:cNvPr id="708" name="Google Shape;708;p65"/>
          <p:cNvSpPr txBox="1"/>
          <p:nvPr/>
        </p:nvSpPr>
        <p:spPr>
          <a:xfrm>
            <a:off x="7364425" y="1339200"/>
            <a:ext cx="1422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 accuracy</a:t>
            </a:r>
            <a:endParaRPr b="1" dirty="0"/>
          </a:p>
        </p:txBody>
      </p:sp>
      <p:sp>
        <p:nvSpPr>
          <p:cNvPr id="709" name="Google Shape;709;p65"/>
          <p:cNvSpPr txBox="1"/>
          <p:nvPr/>
        </p:nvSpPr>
        <p:spPr>
          <a:xfrm>
            <a:off x="676750" y="2938663"/>
            <a:ext cx="19977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/>
            <a:r>
              <a:rPr lang="en-US" altLang="zh-TW" sz="1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84.5188 %</a:t>
            </a:r>
            <a:endParaRPr lang="zh-TW" altLang="zh-TW" sz="1200" b="1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10" name="Google Shape;710;p65"/>
          <p:cNvSpPr txBox="1"/>
          <p:nvPr/>
        </p:nvSpPr>
        <p:spPr>
          <a:xfrm>
            <a:off x="676750" y="3251788"/>
            <a:ext cx="19977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/>
            <a:r>
              <a:rPr lang="en-US" altLang="zh-TW" sz="1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84.5188 %</a:t>
            </a:r>
            <a:endParaRPr lang="zh-TW" altLang="zh-TW" sz="1200" b="1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11" name="Google Shape;711;p65"/>
          <p:cNvSpPr txBox="1"/>
          <p:nvPr/>
        </p:nvSpPr>
        <p:spPr>
          <a:xfrm>
            <a:off x="676750" y="3593350"/>
            <a:ext cx="1997700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/>
            <a:r>
              <a:rPr lang="en-US" altLang="zh-TW" sz="1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82.4268 %</a:t>
            </a:r>
            <a:endParaRPr lang="en-US" altLang="zh-TW" sz="1200" b="1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12" name="Google Shape;712;p65"/>
          <p:cNvSpPr txBox="1"/>
          <p:nvPr/>
        </p:nvSpPr>
        <p:spPr>
          <a:xfrm>
            <a:off x="676750" y="3920688"/>
            <a:ext cx="1997700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r>
              <a:rPr lang="en-US" altLang="zh-TW" sz="1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82.4268 %</a:t>
            </a:r>
            <a:endParaRPr lang="en-US" altLang="zh-TW" sz="1200" b="1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13" name="Google Shape;713;p65"/>
          <p:cNvSpPr txBox="1"/>
          <p:nvPr/>
        </p:nvSpPr>
        <p:spPr>
          <a:xfrm>
            <a:off x="676750" y="4234263"/>
            <a:ext cx="1997700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/>
            <a:r>
              <a:rPr lang="en-US" altLang="zh-TW" sz="1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82.4268 %</a:t>
            </a:r>
            <a:endParaRPr lang="en-US" altLang="zh-TW" sz="1200" b="1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14" name="Google Shape;714;p65"/>
          <p:cNvSpPr txBox="1"/>
          <p:nvPr/>
        </p:nvSpPr>
        <p:spPr>
          <a:xfrm>
            <a:off x="676750" y="4561150"/>
            <a:ext cx="1997700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/>
            <a:r>
              <a:rPr lang="en-US" altLang="zh-TW" sz="1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84.5188 %</a:t>
            </a:r>
            <a:endParaRPr lang="en-US" altLang="zh-TW" sz="1200" b="1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16" name="Google Shape;716;p65"/>
          <p:cNvSpPr txBox="1"/>
          <p:nvPr/>
        </p:nvSpPr>
        <p:spPr>
          <a:xfrm>
            <a:off x="7625425" y="1796813"/>
            <a:ext cx="11763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84.5188 %</a:t>
            </a:r>
            <a:endParaRPr sz="900" b="1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65"/>
          <p:cNvSpPr txBox="1"/>
          <p:nvPr/>
        </p:nvSpPr>
        <p:spPr>
          <a:xfrm>
            <a:off x="7625425" y="2109938"/>
            <a:ext cx="1176300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/>
            <a:r>
              <a:rPr lang="en-US" altLang="zh-TW" sz="1200" b="1" dirty="0" smtClean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82.8452 %</a:t>
            </a:r>
            <a:endParaRPr lang="zh-TW" sz="1200" b="1" dirty="0">
              <a:solidFill>
                <a:srgbClr val="FFFF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18" name="Google Shape;718;p65"/>
          <p:cNvSpPr txBox="1"/>
          <p:nvPr/>
        </p:nvSpPr>
        <p:spPr>
          <a:xfrm>
            <a:off x="7625425" y="2451500"/>
            <a:ext cx="11763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81.1715 %</a:t>
            </a:r>
            <a:endParaRPr sz="900" b="1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65"/>
          <p:cNvSpPr txBox="1"/>
          <p:nvPr/>
        </p:nvSpPr>
        <p:spPr>
          <a:xfrm>
            <a:off x="7625425" y="2778838"/>
            <a:ext cx="11763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77.4059 %</a:t>
            </a:r>
            <a:endParaRPr sz="900" b="1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65"/>
          <p:cNvSpPr txBox="1"/>
          <p:nvPr/>
        </p:nvSpPr>
        <p:spPr>
          <a:xfrm>
            <a:off x="7625425" y="3106188"/>
            <a:ext cx="11763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68.6192 %</a:t>
            </a:r>
            <a:endParaRPr sz="900" b="1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1" name="Google Shape;721;p65"/>
          <p:cNvGrpSpPr/>
          <p:nvPr/>
        </p:nvGrpSpPr>
        <p:grpSpPr>
          <a:xfrm>
            <a:off x="1893600" y="1642292"/>
            <a:ext cx="3319200" cy="318782"/>
            <a:chOff x="779892" y="3826575"/>
            <a:chExt cx="3101238" cy="1181112"/>
          </a:xfrm>
        </p:grpSpPr>
        <p:sp>
          <p:nvSpPr>
            <p:cNvPr id="722" name="Google Shape;722;p65"/>
            <p:cNvSpPr/>
            <p:nvPr/>
          </p:nvSpPr>
          <p:spPr>
            <a:xfrm>
              <a:off x="780030" y="3826587"/>
              <a:ext cx="3101100" cy="1181100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65"/>
            <p:cNvSpPr/>
            <p:nvPr/>
          </p:nvSpPr>
          <p:spPr>
            <a:xfrm rot="10800000">
              <a:off x="779892" y="3826575"/>
              <a:ext cx="119700" cy="1181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4" name="Google Shape;724;p65"/>
          <p:cNvSpPr txBox="1"/>
          <p:nvPr/>
        </p:nvSpPr>
        <p:spPr>
          <a:xfrm>
            <a:off x="1965600" y="1601650"/>
            <a:ext cx="32976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zh-TW" dirty="0"/>
              <a:t>M=</a:t>
            </a:r>
            <a:r>
              <a:rPr lang="zh-TW" b="1" dirty="0">
                <a:solidFill>
                  <a:schemeClr val="accent3"/>
                </a:solidFill>
              </a:rPr>
              <a:t>2</a:t>
            </a:r>
            <a:r>
              <a:rPr lang="zh-TW" dirty="0" smtClean="0"/>
              <a:t>,</a:t>
            </a:r>
            <a:r>
              <a:rPr lang="en-US" altLang="zh-TW" dirty="0" smtClean="0"/>
              <a:t>3,</a:t>
            </a:r>
            <a:r>
              <a:rPr lang="zh-TW" dirty="0" smtClean="0">
                <a:solidFill>
                  <a:srgbClr val="010101"/>
                </a:solidFill>
              </a:rPr>
              <a:t>Percentage </a:t>
            </a:r>
            <a:r>
              <a:rPr lang="zh-TW" dirty="0">
                <a:solidFill>
                  <a:srgbClr val="010101"/>
                </a:solidFill>
              </a:rPr>
              <a:t>split=80</a:t>
            </a:r>
            <a:r>
              <a:rPr lang="zh-TW" dirty="0" smtClean="0">
                <a:solidFill>
                  <a:srgbClr val="010101"/>
                </a:solidFill>
              </a:rPr>
              <a:t>%</a:t>
            </a:r>
            <a:r>
              <a:rPr lang="en-US" altLang="zh-TW" dirty="0" smtClean="0">
                <a:solidFill>
                  <a:srgbClr val="010101"/>
                </a:solidFill>
              </a:rPr>
              <a:t>,</a:t>
            </a:r>
            <a:r>
              <a:rPr lang="zh-TW" altLang="en-US" dirty="0" smtClean="0"/>
              <a:t>有先剪樹</a:t>
            </a:r>
            <a:endParaRPr lang="zh-TW" altLang="en-US" dirty="0" smtClean="0">
              <a:solidFill>
                <a:srgbClr val="01010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10101"/>
              </a:solidFill>
            </a:endParaRPr>
          </a:p>
        </p:txBody>
      </p:sp>
      <p:graphicFrame>
        <p:nvGraphicFramePr>
          <p:cNvPr id="725" name="Google Shape;725;p65"/>
          <p:cNvGraphicFramePr/>
          <p:nvPr/>
        </p:nvGraphicFramePr>
        <p:xfrm>
          <a:off x="5457171" y="3433548"/>
          <a:ext cx="3124000" cy="1613660"/>
        </p:xfrm>
        <a:graphic>
          <a:graphicData uri="http://schemas.openxmlformats.org/drawingml/2006/table">
            <a:tbl>
              <a:tblPr firstRow="1" bandRow="1">
                <a:noFill/>
                <a:tableStyleId>{7BCBD6B5-4E3D-48BA-847D-6EC4DD23619C}</a:tableStyleId>
              </a:tblPr>
              <a:tblGrid>
                <a:gridCol w="337200"/>
                <a:gridCol w="2403950"/>
                <a:gridCol w="382850"/>
              </a:tblGrid>
              <a:tr h="27375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rial"/>
                        <a:buNone/>
                      </a:pPr>
                      <a:r>
                        <a:rPr lang="zh-TW" b="1" dirty="0">
                          <a:solidFill>
                            <a:schemeClr val="lt1"/>
                          </a:solidFill>
                        </a:rPr>
                        <a:t>保留變數</a:t>
                      </a:r>
                      <a:endParaRPr sz="1400" b="1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</a:tr>
              <a:tr h="332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CEC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127000" marR="0" lvl="0" indent="-1206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900"/>
                        <a:buFont typeface="Noto Sans Symbols"/>
                        <a:buChar char="❖"/>
                      </a:pPr>
                      <a:r>
                        <a:rPr lang="zh-TW" sz="900" b="1">
                          <a:solidFill>
                            <a:srgbClr val="3F3F3F"/>
                          </a:solidFill>
                        </a:rPr>
                        <a:t>分配的時間</a:t>
                      </a:r>
                      <a:endParaRPr sz="1100" b="1"/>
                    </a:p>
                    <a:p>
                      <a:pPr marL="127000" marR="0" lvl="0" indent="-1206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900"/>
                        <a:buFont typeface="Noto Sans Symbols"/>
                        <a:buChar char="❖"/>
                      </a:pPr>
                      <a:r>
                        <a:rPr lang="zh-TW" sz="900" b="1">
                          <a:solidFill>
                            <a:srgbClr val="3F3F3F"/>
                          </a:solidFill>
                        </a:rPr>
                        <a:t>團隊編號</a:t>
                      </a:r>
                      <a:endParaRPr sz="1100" b="1"/>
                    </a:p>
                    <a:p>
                      <a:pPr marL="127000" marR="0" lvl="0" indent="-1206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900"/>
                        <a:buFont typeface="Noto Sans Symbols"/>
                        <a:buChar char="❖"/>
                      </a:pPr>
                      <a:r>
                        <a:rPr lang="zh-TW" sz="900" b="1">
                          <a:solidFill>
                            <a:srgbClr val="3F3F3F"/>
                          </a:solidFill>
                        </a:rPr>
                        <a:t>團隊的工人數量</a:t>
                      </a:r>
                      <a:endParaRPr sz="1100" b="1"/>
                    </a:p>
                    <a:p>
                      <a:pPr marL="127000" marR="0" lvl="0" indent="-1206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900"/>
                        <a:buFont typeface="Noto Sans Symbols"/>
                        <a:buChar char="❖"/>
                      </a:pPr>
                      <a:r>
                        <a:rPr lang="zh-TW" sz="900" b="1">
                          <a:solidFill>
                            <a:srgbClr val="3F3F3F"/>
                          </a:solidFill>
                        </a:rPr>
                        <a:t>目標生產力</a:t>
                      </a:r>
                      <a:endParaRPr sz="1100" b="1"/>
                    </a:p>
                    <a:p>
                      <a:pPr marL="127000" marR="0" lvl="0" indent="-1206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900"/>
                        <a:buFont typeface="Noto Sans Symbols"/>
                        <a:buChar char="❖"/>
                      </a:pPr>
                      <a:r>
                        <a:rPr lang="zh-TW" sz="900" b="1">
                          <a:solidFill>
                            <a:srgbClr val="3F3F3F"/>
                          </a:solidFill>
                        </a:rPr>
                        <a:t>獎勵金額</a:t>
                      </a:r>
                      <a:endParaRPr sz="1100" b="1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CEC"/>
                    </a:solidFill>
                  </a:tcPr>
                </a:tc>
              </a:tr>
              <a:tr h="332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CE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CEC"/>
                    </a:solidFill>
                  </a:tcPr>
                </a:tc>
              </a:tr>
              <a:tr h="332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CE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CEC"/>
                    </a:solidFill>
                  </a:tcPr>
                </a:tc>
              </a:tr>
              <a:tr h="332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CE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CEC"/>
                    </a:solidFill>
                  </a:tcPr>
                </a:tc>
              </a:tr>
            </a:tbl>
          </a:graphicData>
        </a:graphic>
      </p:graphicFrame>
      <p:sp>
        <p:nvSpPr>
          <p:cNvPr id="726" name="Google Shape;726;p65"/>
          <p:cNvSpPr/>
          <p:nvPr/>
        </p:nvSpPr>
        <p:spPr>
          <a:xfrm>
            <a:off x="7574850" y="1754550"/>
            <a:ext cx="885300" cy="369300"/>
          </a:xfrm>
          <a:prstGeom prst="rect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65"/>
          <p:cNvSpPr txBox="1"/>
          <p:nvPr/>
        </p:nvSpPr>
        <p:spPr>
          <a:xfrm>
            <a:off x="6904875" y="4039275"/>
            <a:ext cx="17637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b="1">
                <a:solidFill>
                  <a:srgbClr val="3F3F3F"/>
                </a:solidFill>
              </a:rPr>
              <a:t>目標變數：</a:t>
            </a:r>
            <a:endParaRPr sz="1300" b="1">
              <a:solidFill>
                <a:srgbClr val="3F3F3F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b="1">
                <a:solidFill>
                  <a:srgbClr val="3F3F3F"/>
                </a:solidFill>
              </a:rPr>
              <a:t>actual_productivity</a:t>
            </a:r>
            <a:endParaRPr sz="1300" b="1">
              <a:solidFill>
                <a:srgbClr val="3F3F3F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b="1">
                <a:solidFill>
                  <a:srgbClr val="3F3F3F"/>
                </a:solidFill>
              </a:rPr>
              <a:t>(normal)</a:t>
            </a:r>
            <a:endParaRPr sz="100"/>
          </a:p>
        </p:txBody>
      </p:sp>
      <p:pic>
        <p:nvPicPr>
          <p:cNvPr id="3074" name="Picture 2" descr="C:\Users\Jack\Desktop\1\infogain in weka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0"/>
            <a:ext cx="1880897" cy="18216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66"/>
          <p:cNvSpPr txBox="1"/>
          <p:nvPr/>
        </p:nvSpPr>
        <p:spPr>
          <a:xfrm>
            <a:off x="1869450" y="272225"/>
            <a:ext cx="54051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solidFill>
                  <a:schemeClr val="lt1"/>
                </a:solidFill>
              </a:rPr>
              <a:t>Info Gain(剩餘5個變數)</a:t>
            </a:r>
            <a:endParaRPr sz="3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4" name="Google Shape;73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1425" y="3591300"/>
            <a:ext cx="1362450" cy="128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1749" y="3928629"/>
            <a:ext cx="961800" cy="492075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66"/>
          <p:cNvSpPr txBox="1"/>
          <p:nvPr/>
        </p:nvSpPr>
        <p:spPr>
          <a:xfrm>
            <a:off x="686387" y="3852413"/>
            <a:ext cx="57435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lt1"/>
                </a:solidFill>
              </a:rPr>
              <a:t>有修剪樹且M=2,3時有測試正確率最高(84.5188%)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8" name="Picture 2" descr="C:\Users\Jack\Desktop\1\變數塞選info8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7788" y="1179463"/>
            <a:ext cx="7016750" cy="22479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7"/>
          <p:cNvSpPr txBox="1"/>
          <p:nvPr/>
        </p:nvSpPr>
        <p:spPr>
          <a:xfrm>
            <a:off x="5103399" y="2143223"/>
            <a:ext cx="35829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solidFill>
                  <a:schemeClr val="lt1"/>
                </a:solidFill>
              </a:rPr>
              <a:t>決策樹分析</a:t>
            </a:r>
            <a:endParaRPr sz="3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68"/>
          <p:cNvSpPr txBox="1"/>
          <p:nvPr/>
        </p:nvSpPr>
        <p:spPr>
          <a:xfrm>
            <a:off x="6207039" y="197819"/>
            <a:ext cx="27762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8" name="Google Shape;748;p68"/>
          <p:cNvGrpSpPr/>
          <p:nvPr/>
        </p:nvGrpSpPr>
        <p:grpSpPr>
          <a:xfrm>
            <a:off x="0" y="409416"/>
            <a:ext cx="5701417" cy="754425"/>
            <a:chOff x="0" y="545888"/>
            <a:chExt cx="7601890" cy="1005900"/>
          </a:xfrm>
        </p:grpSpPr>
        <p:sp>
          <p:nvSpPr>
            <p:cNvPr id="749" name="Google Shape;749;p68"/>
            <p:cNvSpPr/>
            <p:nvPr/>
          </p:nvSpPr>
          <p:spPr>
            <a:xfrm>
              <a:off x="6663477" y="545888"/>
              <a:ext cx="731400" cy="1005900"/>
            </a:xfrm>
            <a:prstGeom prst="chevron">
              <a:avLst>
                <a:gd name="adj" fmla="val 56731"/>
              </a:avLst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68"/>
            <p:cNvSpPr/>
            <p:nvPr/>
          </p:nvSpPr>
          <p:spPr>
            <a:xfrm>
              <a:off x="0" y="545888"/>
              <a:ext cx="6427200" cy="1005900"/>
            </a:xfrm>
            <a:prstGeom prst="homePlate">
              <a:avLst>
                <a:gd name="adj" fmla="val 40909"/>
              </a:avLst>
            </a:prstGeom>
            <a:solidFill>
              <a:schemeClr val="accent1">
                <a:alpha val="6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68"/>
            <p:cNvSpPr/>
            <p:nvPr/>
          </p:nvSpPr>
          <p:spPr>
            <a:xfrm>
              <a:off x="7053190" y="545888"/>
              <a:ext cx="548700" cy="1005900"/>
            </a:xfrm>
            <a:prstGeom prst="chevron">
              <a:avLst>
                <a:gd name="adj" fmla="val 74706"/>
              </a:avLst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68"/>
            <p:cNvSpPr/>
            <p:nvPr/>
          </p:nvSpPr>
          <p:spPr>
            <a:xfrm>
              <a:off x="6083373" y="545888"/>
              <a:ext cx="914400" cy="1005900"/>
            </a:xfrm>
            <a:prstGeom prst="chevron">
              <a:avLst>
                <a:gd name="adj" fmla="val 45057"/>
              </a:avLst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3" name="Google Shape;753;p68"/>
          <p:cNvSpPr txBox="1"/>
          <p:nvPr/>
        </p:nvSpPr>
        <p:spPr>
          <a:xfrm>
            <a:off x="359228" y="286384"/>
            <a:ext cx="3846900" cy="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254000" marR="0" lvl="0" indent="-254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zh-TW" sz="2700" b="1">
                <a:solidFill>
                  <a:schemeClr val="lt1"/>
                </a:solidFill>
              </a:rPr>
              <a:t>決策樹分析</a:t>
            </a:r>
            <a:endParaRPr sz="27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8" name="Google Shape;758;p68"/>
          <p:cNvGrpSpPr/>
          <p:nvPr/>
        </p:nvGrpSpPr>
        <p:grpSpPr>
          <a:xfrm>
            <a:off x="225012" y="3711638"/>
            <a:ext cx="8027639" cy="1000324"/>
            <a:chOff x="7032102" y="5083390"/>
            <a:chExt cx="4621820" cy="539841"/>
          </a:xfrm>
        </p:grpSpPr>
        <p:sp>
          <p:nvSpPr>
            <p:cNvPr id="759" name="Google Shape;759;p68"/>
            <p:cNvSpPr txBox="1"/>
            <p:nvPr/>
          </p:nvSpPr>
          <p:spPr>
            <a:xfrm>
              <a:off x="7032102" y="5083390"/>
              <a:ext cx="4568732" cy="186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>
                  <a:solidFill>
                    <a:schemeClr val="lt1"/>
                  </a:solidFill>
                </a:rPr>
                <a:t>三種方法比較</a:t>
              </a:r>
              <a:endParaRPr sz="1800" b="1">
                <a:solidFill>
                  <a:schemeClr val="lt1"/>
                </a:solidFill>
              </a:endParaRPr>
            </a:p>
          </p:txBody>
        </p:sp>
        <p:sp>
          <p:nvSpPr>
            <p:cNvPr id="760" name="Google Shape;760;p68"/>
            <p:cNvSpPr txBox="1"/>
            <p:nvPr/>
          </p:nvSpPr>
          <p:spPr>
            <a:xfrm>
              <a:off x="7032109" y="5270292"/>
              <a:ext cx="4621813" cy="3529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900" dirty="0">
                  <a:solidFill>
                    <a:srgbClr val="3F3F3F"/>
                  </a:solidFill>
                </a:rPr>
                <a:t>從All attribute、CFS、Info Gain中最高的測試正確率再以悲觀法則的錯誤率最低14.1962%的</a:t>
              </a:r>
              <a:r>
                <a:rPr lang="zh-TW" sz="1900" dirty="0">
                  <a:solidFill>
                    <a:schemeClr val="accent1"/>
                  </a:solidFill>
                </a:rPr>
                <a:t>Info </a:t>
              </a:r>
              <a:r>
                <a:rPr lang="zh-TW" sz="1900" dirty="0" smtClean="0">
                  <a:solidFill>
                    <a:schemeClr val="accent1"/>
                  </a:solidFill>
                </a:rPr>
                <a:t>Gain</a:t>
              </a:r>
              <a:r>
                <a:rPr lang="en-US" altLang="zh-TW" sz="1900" dirty="0" smtClean="0">
                  <a:solidFill>
                    <a:schemeClr val="accent1"/>
                  </a:solidFill>
                </a:rPr>
                <a:t>(</a:t>
              </a:r>
              <a:r>
                <a:rPr lang="zh-TW" altLang="en-US" sz="1900" dirty="0" smtClean="0">
                  <a:solidFill>
                    <a:schemeClr val="accent1"/>
                  </a:solidFill>
                </a:rPr>
                <a:t>剩餘</a:t>
              </a:r>
              <a:r>
                <a:rPr lang="en-US" altLang="zh-TW" sz="1900" dirty="0" smtClean="0">
                  <a:solidFill>
                    <a:schemeClr val="accent1"/>
                  </a:solidFill>
                </a:rPr>
                <a:t>5</a:t>
              </a:r>
              <a:r>
                <a:rPr lang="zh-TW" altLang="en-US" sz="1900" dirty="0" smtClean="0">
                  <a:solidFill>
                    <a:schemeClr val="accent1"/>
                  </a:solidFill>
                </a:rPr>
                <a:t>個變數</a:t>
              </a:r>
              <a:r>
                <a:rPr lang="en-US" altLang="zh-TW" sz="1900" dirty="0" smtClean="0">
                  <a:solidFill>
                    <a:schemeClr val="accent1"/>
                  </a:solidFill>
                </a:rPr>
                <a:t>)</a:t>
              </a:r>
              <a:r>
                <a:rPr lang="zh-TW" sz="1900" dirty="0" smtClean="0">
                  <a:solidFill>
                    <a:srgbClr val="3F3F3F"/>
                  </a:solidFill>
                </a:rPr>
                <a:t>進而</a:t>
              </a:r>
              <a:r>
                <a:rPr lang="zh-TW" sz="1900" dirty="0">
                  <a:solidFill>
                    <a:srgbClr val="3F3F3F"/>
                  </a:solidFill>
                </a:rPr>
                <a:t>作為J48與CART的模型。</a:t>
              </a:r>
              <a:endParaRPr sz="19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16" name="Table 2">
            <a:extLst>
              <a:ext uri="{FF2B5EF4-FFF2-40B4-BE49-F238E27FC236}">
                <a16:creationId xmlns="" xmlns:a16="http://schemas.microsoft.com/office/drawing/2014/main" id="{64A1EFDD-0A71-4288-99CF-A0AC1BBCA3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789640499"/>
              </p:ext>
            </p:extLst>
          </p:nvPr>
        </p:nvGraphicFramePr>
        <p:xfrm>
          <a:off x="226770" y="1518698"/>
          <a:ext cx="2631007" cy="1905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144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08042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All</a:t>
                      </a:r>
                      <a:r>
                        <a:rPr lang="en-US" altLang="ko-KR" sz="1800" b="1" baseline="0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en-US" altLang="zh-TW" sz="1800" b="1" dirty="0" smtClean="0">
                          <a:solidFill>
                            <a:schemeClr val="lt1"/>
                          </a:solidFill>
                        </a:rPr>
                        <a:t>attribute</a:t>
                      </a:r>
                      <a:endParaRPr lang="en-US" altLang="zh-TW" sz="1800" b="1" dirty="0" smtClean="0">
                        <a:solidFill>
                          <a:schemeClr val="lt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5053">
                <a:tc>
                  <a:txBody>
                    <a:bodyPr/>
                    <a:lstStyle/>
                    <a:p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 typeface="Wingdings" pitchFamily="2" charset="2"/>
                        <a:buChar char="v"/>
                      </a:pPr>
                      <a:r>
                        <a:rPr lang="en-US" altLang="zh-TW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M=6</a:t>
                      </a:r>
                      <a:r>
                        <a:rPr lang="zh-TW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，有修剪樹</a:t>
                      </a:r>
                      <a:endParaRPr lang="en-US" altLang="zh-TW" sz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Wingdings" pitchFamily="2" charset="2"/>
                        <a:buChar char="v"/>
                      </a:pPr>
                      <a:r>
                        <a:rPr lang="zh-TW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測試正確率</a:t>
                      </a:r>
                      <a:r>
                        <a:rPr lang="zh-TW" altLang="en-US" sz="1200" b="0" i="0" u="none" strike="noStrike" cap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 pitchFamily="34" charset="0"/>
                          <a:sym typeface="Arial"/>
                        </a:rPr>
                        <a:t>：</a:t>
                      </a:r>
                      <a:r>
                        <a:rPr lang="zh-TW" altLang="zh-TW" sz="1200" b="0" i="0" u="none" strike="noStrike" cap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 pitchFamily="34" charset="0"/>
                          <a:sym typeface="Arial"/>
                        </a:rPr>
                        <a:t>84.1004%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Wingdings" pitchFamily="2" charset="2"/>
                        <a:buChar char="v"/>
                      </a:pPr>
                      <a:r>
                        <a:rPr lang="zh-TW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樂觀法則：</a:t>
                      </a:r>
                      <a:r>
                        <a:rPr lang="en-US" altLang="zh-TW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15.8996%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Wingdings" pitchFamily="2" charset="2"/>
                        <a:buChar char="v"/>
                      </a:pPr>
                      <a:r>
                        <a:rPr lang="zh-TW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悲觀法則：</a:t>
                      </a:r>
                      <a:r>
                        <a:rPr lang="en-US" altLang="zh-TW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14.3528%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5053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5053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5053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7" name="Table 3">
            <a:extLst>
              <a:ext uri="{FF2B5EF4-FFF2-40B4-BE49-F238E27FC236}">
                <a16:creationId xmlns="" xmlns:a16="http://schemas.microsoft.com/office/drawing/2014/main" id="{708282B2-51FC-4996-8FA3-8F4E4507C3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714943040"/>
              </p:ext>
            </p:extLst>
          </p:nvPr>
        </p:nvGraphicFramePr>
        <p:xfrm>
          <a:off x="3278441" y="1526650"/>
          <a:ext cx="2631007" cy="1905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1150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9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08042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CFS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5053">
                <a:tc>
                  <a:txBody>
                    <a:bodyPr/>
                    <a:lstStyle/>
                    <a:p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 typeface="Wingdings" pitchFamily="2" charset="2"/>
                        <a:buChar char="v"/>
                      </a:pPr>
                      <a:r>
                        <a:rPr lang="en-US" altLang="zh-TW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M=4</a:t>
                      </a:r>
                      <a:r>
                        <a:rPr lang="zh-TW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，未修剪樹</a:t>
                      </a:r>
                      <a:endParaRPr lang="en-US" altLang="zh-TW" sz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Wingdings" pitchFamily="2" charset="2"/>
                        <a:buChar char="v"/>
                      </a:pPr>
                      <a:r>
                        <a:rPr lang="zh-TW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測試正確率</a:t>
                      </a:r>
                      <a:r>
                        <a:rPr lang="zh-TW" altLang="en-US" sz="1200" b="0" i="0" u="none" strike="noStrike" cap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 pitchFamily="34" charset="0"/>
                          <a:sym typeface="Arial"/>
                        </a:rPr>
                        <a:t>：</a:t>
                      </a:r>
                      <a:r>
                        <a:rPr lang="zh-TW" altLang="zh-TW" sz="1200" b="0" i="0" u="none" strike="noStrike" cap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 pitchFamily="34" charset="0"/>
                          <a:sym typeface="Arial"/>
                        </a:rPr>
                        <a:t>77.</a:t>
                      </a:r>
                      <a:r>
                        <a:rPr lang="en-US" altLang="zh-TW" sz="1200" b="0" i="0" u="none" strike="noStrike" cap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 pitchFamily="34" charset="0"/>
                          <a:sym typeface="Arial"/>
                        </a:rPr>
                        <a:t>8243</a:t>
                      </a:r>
                      <a:r>
                        <a:rPr lang="zh-TW" altLang="zh-TW" sz="1200" b="0" i="0" u="none" strike="noStrike" cap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 pitchFamily="34" charset="0"/>
                          <a:sym typeface="Arial"/>
                        </a:rPr>
                        <a:t>%</a:t>
                      </a:r>
                      <a:endParaRPr lang="en-US" altLang="ko-KR" sz="1200" b="0" i="0" u="none" strike="noStrike" cap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Arial" pitchFamily="34" charset="0"/>
                        <a:sym typeface="Arial"/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Wingdings" pitchFamily="2" charset="2"/>
                        <a:buChar char="v"/>
                      </a:pPr>
                      <a:r>
                        <a:rPr lang="zh-TW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樂觀法則：</a:t>
                      </a:r>
                      <a:r>
                        <a:rPr lang="en-US" altLang="zh-TW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22.1757%</a:t>
                      </a:r>
                      <a:endParaRPr lang="en-US" altLang="ko-KR" sz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Wingdings" pitchFamily="2" charset="2"/>
                        <a:buChar char="v"/>
                      </a:pPr>
                      <a:r>
                        <a:rPr lang="zh-TW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悲觀法則：</a:t>
                      </a:r>
                      <a:r>
                        <a:rPr lang="en-US" altLang="zh-TW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21.8163%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5053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5053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5053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8" name="Table 4">
            <a:extLst>
              <a:ext uri="{FF2B5EF4-FFF2-40B4-BE49-F238E27FC236}">
                <a16:creationId xmlns="" xmlns:a16="http://schemas.microsoft.com/office/drawing/2014/main" id="{2317EA37-2366-482B-9994-2CDF6A8378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75671420"/>
              </p:ext>
            </p:extLst>
          </p:nvPr>
        </p:nvGraphicFramePr>
        <p:xfrm>
          <a:off x="6385772" y="1534601"/>
          <a:ext cx="2631007" cy="1905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1150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9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08042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INFO(</a:t>
                      </a:r>
                      <a:r>
                        <a:rPr lang="zh-TW" altLang="en-US" sz="18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剩餘</a:t>
                      </a:r>
                      <a:r>
                        <a:rPr lang="en-US" altLang="zh-TW" sz="18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5</a:t>
                      </a:r>
                      <a:r>
                        <a:rPr lang="zh-TW" altLang="en-US" sz="18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個變數</a:t>
                      </a:r>
                      <a:r>
                        <a:rPr lang="en-US" altLang="ko-KR" sz="18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)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5053">
                <a:tc>
                  <a:txBody>
                    <a:bodyPr/>
                    <a:lstStyle/>
                    <a:p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 typeface="Wingdings" pitchFamily="2" charset="2"/>
                        <a:buChar char="v"/>
                      </a:pPr>
                      <a:r>
                        <a:rPr lang="en-US" altLang="zh-TW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M=2</a:t>
                      </a:r>
                      <a:r>
                        <a:rPr lang="zh-TW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，有修剪樹</a:t>
                      </a:r>
                      <a:endParaRPr lang="en-US" altLang="zh-TW" sz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Wingdings" pitchFamily="2" charset="2"/>
                        <a:buChar char="v"/>
                      </a:pPr>
                      <a:r>
                        <a:rPr lang="zh-TW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測試正確率</a:t>
                      </a:r>
                      <a:r>
                        <a:rPr lang="zh-TW" altLang="en-US" sz="1200" b="0" i="0" u="none" strike="noStrike" cap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 pitchFamily="34" charset="0"/>
                          <a:sym typeface="Arial"/>
                        </a:rPr>
                        <a:t>：</a:t>
                      </a:r>
                      <a:r>
                        <a:rPr lang="zh-TW" altLang="zh-TW" sz="1200" b="0" i="0" u="none" strike="noStrike" cap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 pitchFamily="34" charset="0"/>
                          <a:sym typeface="Arial"/>
                        </a:rPr>
                        <a:t>84.5188%</a:t>
                      </a:r>
                      <a:endParaRPr lang="en-US" altLang="ko-KR" sz="1200" b="0" i="0" u="none" strike="noStrike" cap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Arial" pitchFamily="34" charset="0"/>
                        <a:sym typeface="Arial"/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Wingdings" pitchFamily="2" charset="2"/>
                        <a:buChar char="v"/>
                      </a:pPr>
                      <a:r>
                        <a:rPr lang="zh-TW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樂觀法則：</a:t>
                      </a:r>
                      <a:r>
                        <a:rPr lang="en-US" altLang="zh-TW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15.4812%</a:t>
                      </a:r>
                      <a:endParaRPr lang="en-US" altLang="ko-KR" sz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Wingdings" pitchFamily="2" charset="2"/>
                        <a:buChar char="v"/>
                      </a:pPr>
                      <a:r>
                        <a:rPr lang="zh-TW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悲觀法則：</a:t>
                      </a:r>
                      <a:r>
                        <a:rPr lang="en-US" altLang="zh-TW" sz="1200" b="1" dirty="0" smtClean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14.1962%</a:t>
                      </a:r>
                      <a:endParaRPr lang="en-US" altLang="ko-KR" sz="12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5053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5053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5053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69"/>
          <p:cNvSpPr txBox="1"/>
          <p:nvPr/>
        </p:nvSpPr>
        <p:spPr>
          <a:xfrm>
            <a:off x="6207039" y="197819"/>
            <a:ext cx="27762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6" name="Google Shape;766;p69"/>
          <p:cNvGrpSpPr/>
          <p:nvPr/>
        </p:nvGrpSpPr>
        <p:grpSpPr>
          <a:xfrm>
            <a:off x="0" y="409416"/>
            <a:ext cx="5701417" cy="754425"/>
            <a:chOff x="0" y="545888"/>
            <a:chExt cx="7601890" cy="1005900"/>
          </a:xfrm>
        </p:grpSpPr>
        <p:sp>
          <p:nvSpPr>
            <p:cNvPr id="767" name="Google Shape;767;p69"/>
            <p:cNvSpPr/>
            <p:nvPr/>
          </p:nvSpPr>
          <p:spPr>
            <a:xfrm>
              <a:off x="6663477" y="545888"/>
              <a:ext cx="731400" cy="1005900"/>
            </a:xfrm>
            <a:prstGeom prst="chevron">
              <a:avLst>
                <a:gd name="adj" fmla="val 56731"/>
              </a:avLst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69"/>
            <p:cNvSpPr/>
            <p:nvPr/>
          </p:nvSpPr>
          <p:spPr>
            <a:xfrm>
              <a:off x="0" y="545888"/>
              <a:ext cx="6427200" cy="1005900"/>
            </a:xfrm>
            <a:prstGeom prst="homePlate">
              <a:avLst>
                <a:gd name="adj" fmla="val 40909"/>
              </a:avLst>
            </a:prstGeom>
            <a:solidFill>
              <a:schemeClr val="accent1">
                <a:alpha val="6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69"/>
            <p:cNvSpPr/>
            <p:nvPr/>
          </p:nvSpPr>
          <p:spPr>
            <a:xfrm>
              <a:off x="7053190" y="545888"/>
              <a:ext cx="548700" cy="1005900"/>
            </a:xfrm>
            <a:prstGeom prst="chevron">
              <a:avLst>
                <a:gd name="adj" fmla="val 74706"/>
              </a:avLst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69"/>
            <p:cNvSpPr/>
            <p:nvPr/>
          </p:nvSpPr>
          <p:spPr>
            <a:xfrm>
              <a:off x="6083373" y="545888"/>
              <a:ext cx="914400" cy="1005900"/>
            </a:xfrm>
            <a:prstGeom prst="chevron">
              <a:avLst>
                <a:gd name="adj" fmla="val 45057"/>
              </a:avLst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1" name="Google Shape;771;p69"/>
          <p:cNvSpPr txBox="1"/>
          <p:nvPr/>
        </p:nvSpPr>
        <p:spPr>
          <a:xfrm>
            <a:off x="359228" y="286384"/>
            <a:ext cx="3846900" cy="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254000" marR="0" lvl="0" indent="-254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zh-TW" sz="2700" b="1">
                <a:solidFill>
                  <a:schemeClr val="lt1"/>
                </a:solidFill>
              </a:rPr>
              <a:t>J48 with Weka</a:t>
            </a:r>
            <a:endParaRPr sz="27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69"/>
          <p:cNvSpPr/>
          <p:nvPr/>
        </p:nvSpPr>
        <p:spPr>
          <a:xfrm>
            <a:off x="8457474" y="2839429"/>
            <a:ext cx="507543" cy="2210929"/>
          </a:xfrm>
          <a:custGeom>
            <a:avLst/>
            <a:gdLst/>
            <a:ahLst/>
            <a:cxnLst/>
            <a:rect l="l" t="t" r="r" b="b"/>
            <a:pathLst>
              <a:path w="413477" h="1801164" extrusionOk="0">
                <a:moveTo>
                  <a:pt x="234909" y="1622789"/>
                </a:moveTo>
                <a:cubicBezTo>
                  <a:pt x="280057" y="1616502"/>
                  <a:pt x="317490" y="1595357"/>
                  <a:pt x="359305" y="1595833"/>
                </a:cubicBezTo>
                <a:cubicBezTo>
                  <a:pt x="373497" y="1596024"/>
                  <a:pt x="396643" y="1590118"/>
                  <a:pt x="395024" y="1614026"/>
                </a:cubicBezTo>
                <a:cubicBezTo>
                  <a:pt x="393881" y="1632314"/>
                  <a:pt x="378069" y="1635838"/>
                  <a:pt x="358829" y="1630599"/>
                </a:cubicBezTo>
                <a:cubicBezTo>
                  <a:pt x="329396" y="1622503"/>
                  <a:pt x="304251" y="1642029"/>
                  <a:pt x="267484" y="1648125"/>
                </a:cubicBezTo>
                <a:cubicBezTo>
                  <a:pt x="317300" y="1680225"/>
                  <a:pt x="362162" y="1706418"/>
                  <a:pt x="395786" y="1745947"/>
                </a:cubicBezTo>
                <a:cubicBezTo>
                  <a:pt x="404072" y="1755663"/>
                  <a:pt x="422456" y="1767378"/>
                  <a:pt x="408263" y="1780999"/>
                </a:cubicBezTo>
                <a:cubicBezTo>
                  <a:pt x="391214" y="1797382"/>
                  <a:pt x="380927" y="1778618"/>
                  <a:pt x="371973" y="1766045"/>
                </a:cubicBezTo>
                <a:cubicBezTo>
                  <a:pt x="339017" y="1719944"/>
                  <a:pt x="287677" y="1701370"/>
                  <a:pt x="240052" y="1677081"/>
                </a:cubicBezTo>
                <a:cubicBezTo>
                  <a:pt x="226622" y="1670223"/>
                  <a:pt x="215382" y="1675557"/>
                  <a:pt x="204905" y="1683368"/>
                </a:cubicBezTo>
                <a:cubicBezTo>
                  <a:pt x="165852" y="1712229"/>
                  <a:pt x="121561" y="1735374"/>
                  <a:pt x="97653" y="1780999"/>
                </a:cubicBezTo>
                <a:cubicBezTo>
                  <a:pt x="90510" y="1794525"/>
                  <a:pt x="76508" y="1806907"/>
                  <a:pt x="63268" y="1798334"/>
                </a:cubicBezTo>
                <a:cubicBezTo>
                  <a:pt x="43265" y="1785381"/>
                  <a:pt x="61839" y="1770521"/>
                  <a:pt x="69650" y="1759092"/>
                </a:cubicBezTo>
                <a:cubicBezTo>
                  <a:pt x="95748" y="1720515"/>
                  <a:pt x="134705" y="1695084"/>
                  <a:pt x="174329" y="1663651"/>
                </a:cubicBezTo>
                <a:cubicBezTo>
                  <a:pt x="142897" y="1648602"/>
                  <a:pt x="113465" y="1646125"/>
                  <a:pt x="82604" y="1648887"/>
                </a:cubicBezTo>
                <a:cubicBezTo>
                  <a:pt x="69745" y="1650030"/>
                  <a:pt x="55934" y="1648887"/>
                  <a:pt x="56124" y="1630504"/>
                </a:cubicBezTo>
                <a:cubicBezTo>
                  <a:pt x="56315" y="1614216"/>
                  <a:pt x="70412" y="1615359"/>
                  <a:pt x="80413" y="1614216"/>
                </a:cubicBezTo>
                <a:cubicBezTo>
                  <a:pt x="112417" y="1610502"/>
                  <a:pt x="143564" y="1616312"/>
                  <a:pt x="174044" y="1625742"/>
                </a:cubicBezTo>
                <a:cubicBezTo>
                  <a:pt x="195380" y="1632409"/>
                  <a:pt x="205952" y="1628313"/>
                  <a:pt x="205952" y="1602691"/>
                </a:cubicBezTo>
                <a:cubicBezTo>
                  <a:pt x="205762" y="1436480"/>
                  <a:pt x="206429" y="1270173"/>
                  <a:pt x="207381" y="1103962"/>
                </a:cubicBezTo>
                <a:cubicBezTo>
                  <a:pt x="207477" y="1085865"/>
                  <a:pt x="200237" y="1077959"/>
                  <a:pt x="182807" y="1076911"/>
                </a:cubicBezTo>
                <a:cubicBezTo>
                  <a:pt x="170138" y="1076149"/>
                  <a:pt x="157470" y="1075006"/>
                  <a:pt x="144993" y="1072911"/>
                </a:cubicBezTo>
                <a:cubicBezTo>
                  <a:pt x="76794" y="1061481"/>
                  <a:pt x="55553" y="1043955"/>
                  <a:pt x="51267" y="975756"/>
                </a:cubicBezTo>
                <a:cubicBezTo>
                  <a:pt x="42218" y="831357"/>
                  <a:pt x="24311" y="688101"/>
                  <a:pt x="82127" y="545226"/>
                </a:cubicBezTo>
                <a:cubicBezTo>
                  <a:pt x="120227" y="451023"/>
                  <a:pt x="87938" y="354059"/>
                  <a:pt x="25739" y="273858"/>
                </a:cubicBezTo>
                <a:cubicBezTo>
                  <a:pt x="-22457" y="211755"/>
                  <a:pt x="-1502" y="139079"/>
                  <a:pt x="76317" y="125840"/>
                </a:cubicBezTo>
                <a:cubicBezTo>
                  <a:pt x="126038" y="117362"/>
                  <a:pt x="153470" y="96026"/>
                  <a:pt x="152612" y="42877"/>
                </a:cubicBezTo>
                <a:cubicBezTo>
                  <a:pt x="151755" y="-6558"/>
                  <a:pt x="190617" y="-557"/>
                  <a:pt x="220811" y="1157"/>
                </a:cubicBezTo>
                <a:cubicBezTo>
                  <a:pt x="250053" y="2872"/>
                  <a:pt x="285010" y="4967"/>
                  <a:pt x="278819" y="50497"/>
                </a:cubicBezTo>
                <a:cubicBezTo>
                  <a:pt x="271770" y="102408"/>
                  <a:pt x="295487" y="126506"/>
                  <a:pt x="346256" y="131174"/>
                </a:cubicBezTo>
                <a:cubicBezTo>
                  <a:pt x="386451" y="134889"/>
                  <a:pt x="413407" y="159844"/>
                  <a:pt x="410264" y="199849"/>
                </a:cubicBezTo>
                <a:cubicBezTo>
                  <a:pt x="404644" y="271096"/>
                  <a:pt x="418931" y="344058"/>
                  <a:pt x="386261" y="413495"/>
                </a:cubicBezTo>
                <a:cubicBezTo>
                  <a:pt x="358638" y="472264"/>
                  <a:pt x="356924" y="535605"/>
                  <a:pt x="373878" y="599137"/>
                </a:cubicBezTo>
                <a:cubicBezTo>
                  <a:pt x="410645" y="737059"/>
                  <a:pt x="383022" y="876219"/>
                  <a:pt x="379022" y="1014808"/>
                </a:cubicBezTo>
                <a:cubicBezTo>
                  <a:pt x="377879" y="1056242"/>
                  <a:pt x="339588" y="1063290"/>
                  <a:pt x="305965" y="1069005"/>
                </a:cubicBezTo>
                <a:cubicBezTo>
                  <a:pt x="235099" y="1081007"/>
                  <a:pt x="235099" y="1081007"/>
                  <a:pt x="235099" y="1151968"/>
                </a:cubicBezTo>
                <a:cubicBezTo>
                  <a:pt x="235099" y="1292843"/>
                  <a:pt x="235099" y="1433813"/>
                  <a:pt x="235099" y="1574688"/>
                </a:cubicBezTo>
                <a:cubicBezTo>
                  <a:pt x="234909" y="1590309"/>
                  <a:pt x="234909" y="1605834"/>
                  <a:pt x="234909" y="16227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3" name="Google Shape;77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150" y="1280277"/>
            <a:ext cx="7721432" cy="3770075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69"/>
          <p:cNvSpPr/>
          <p:nvPr/>
        </p:nvSpPr>
        <p:spPr>
          <a:xfrm>
            <a:off x="1356275" y="3441800"/>
            <a:ext cx="627000" cy="268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69"/>
          <p:cNvSpPr/>
          <p:nvPr/>
        </p:nvSpPr>
        <p:spPr>
          <a:xfrm>
            <a:off x="2365925" y="3441800"/>
            <a:ext cx="692100" cy="268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69"/>
          <p:cNvSpPr/>
          <p:nvPr/>
        </p:nvSpPr>
        <p:spPr>
          <a:xfrm>
            <a:off x="5001650" y="4246750"/>
            <a:ext cx="627000" cy="268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69"/>
          <p:cNvSpPr/>
          <p:nvPr/>
        </p:nvSpPr>
        <p:spPr>
          <a:xfrm>
            <a:off x="5525100" y="3441800"/>
            <a:ext cx="627000" cy="268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69"/>
          <p:cNvSpPr/>
          <p:nvPr/>
        </p:nvSpPr>
        <p:spPr>
          <a:xfrm>
            <a:off x="6803450" y="3030913"/>
            <a:ext cx="627000" cy="268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69"/>
          <p:cNvSpPr/>
          <p:nvPr/>
        </p:nvSpPr>
        <p:spPr>
          <a:xfrm>
            <a:off x="7281650" y="2631175"/>
            <a:ext cx="627000" cy="268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69"/>
          <p:cNvSpPr/>
          <p:nvPr/>
        </p:nvSpPr>
        <p:spPr>
          <a:xfrm>
            <a:off x="2398475" y="4661000"/>
            <a:ext cx="627000" cy="268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FDDFE08-D1A3-4890-B395-3D514078D9E9}"/>
              </a:ext>
            </a:extLst>
          </p:cNvPr>
          <p:cNvSpPr txBox="1"/>
          <p:nvPr/>
        </p:nvSpPr>
        <p:spPr>
          <a:xfrm>
            <a:off x="1" y="109108"/>
            <a:ext cx="9143546" cy="746358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spAutoFit/>
          </a:bodyPr>
          <a:lstStyle/>
          <a:p>
            <a:pPr algn="ctr"/>
            <a:r>
              <a:rPr lang="zh-TW" altLang="en-US" sz="4400" b="1" dirty="0" smtClean="0">
                <a:solidFill>
                  <a:schemeClr val="lt1"/>
                </a:solidFill>
              </a:rPr>
              <a:t>決策樹</a:t>
            </a:r>
            <a:r>
              <a:rPr lang="en-US" altLang="zh-TW" sz="4400" b="1" dirty="0" smtClean="0">
                <a:solidFill>
                  <a:schemeClr val="lt1"/>
                </a:solidFill>
              </a:rPr>
              <a:t> </a:t>
            </a:r>
            <a:r>
              <a:rPr lang="zh-TW" altLang="en-US" sz="4400" b="1" dirty="0" smtClean="0">
                <a:solidFill>
                  <a:schemeClr val="lt1"/>
                </a:solidFill>
              </a:rPr>
              <a:t>結果說明</a:t>
            </a:r>
            <a:endParaRPr lang="ko-KR" altLang="en-US" sz="41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2" name="Group 21">
            <a:extLst>
              <a:ext uri="{FF2B5EF4-FFF2-40B4-BE49-F238E27FC236}">
                <a16:creationId xmlns="" xmlns:a16="http://schemas.microsoft.com/office/drawing/2014/main" id="{F4ED4AAF-2832-4259-8940-6FC4EAF981ED}"/>
              </a:ext>
            </a:extLst>
          </p:cNvPr>
          <p:cNvGrpSpPr/>
          <p:nvPr/>
        </p:nvGrpSpPr>
        <p:grpSpPr>
          <a:xfrm>
            <a:off x="1357274" y="1413779"/>
            <a:ext cx="2922733" cy="630176"/>
            <a:chOff x="1809699" y="1888767"/>
            <a:chExt cx="3896977" cy="840230"/>
          </a:xfrm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F4648E93-BFCA-4CF7-A636-6AD616FAC747}"/>
                </a:ext>
              </a:extLst>
            </p:cNvPr>
            <p:cNvSpPr txBox="1"/>
            <p:nvPr/>
          </p:nvSpPr>
          <p:spPr>
            <a:xfrm>
              <a:off x="1809699" y="1888767"/>
              <a:ext cx="3896977" cy="800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300" b="1" dirty="0" smtClean="0">
                  <a:solidFill>
                    <a:schemeClr val="bg1"/>
                  </a:solidFill>
                  <a:cs typeface="Calibri" pitchFamily="34" charset="0"/>
                </a:rPr>
                <a:t>有效率的情況</a:t>
              </a:r>
              <a:endParaRPr lang="ko-KR" altLang="en-US" sz="33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2361B8BF-3793-49CF-B940-EDE4C4746B05}"/>
                </a:ext>
              </a:extLst>
            </p:cNvPr>
            <p:cNvSpPr/>
            <p:nvPr/>
          </p:nvSpPr>
          <p:spPr>
            <a:xfrm>
              <a:off x="1895580" y="2655897"/>
              <a:ext cx="3616434" cy="731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文字方塊 21"/>
          <p:cNvSpPr txBox="1"/>
          <p:nvPr/>
        </p:nvSpPr>
        <p:spPr>
          <a:xfrm>
            <a:off x="384202" y="2305210"/>
            <a:ext cx="86061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chemeClr val="bg1"/>
                </a:solidFill>
              </a:rPr>
              <a:t>1.</a:t>
            </a:r>
            <a:r>
              <a:rPr lang="zh-TW" altLang="en-US" sz="2000" dirty="0" smtClean="0">
                <a:solidFill>
                  <a:schemeClr val="bg1"/>
                </a:solidFill>
              </a:rPr>
              <a:t>當目標生產力</a:t>
            </a:r>
            <a:r>
              <a:rPr lang="en-US" altLang="zh-TW" sz="2000" dirty="0" smtClean="0">
                <a:solidFill>
                  <a:schemeClr val="bg1"/>
                </a:solidFill>
              </a:rPr>
              <a:t>&gt;0.7</a:t>
            </a:r>
            <a:r>
              <a:rPr lang="zh-TW" altLang="en-US" sz="2000" dirty="0" smtClean="0">
                <a:solidFill>
                  <a:schemeClr val="bg1"/>
                </a:solidFill>
              </a:rPr>
              <a:t>時，且</a:t>
            </a:r>
            <a:endParaRPr lang="en-US" altLang="zh-TW" sz="2000" dirty="0" smtClean="0">
              <a:solidFill>
                <a:schemeClr val="bg1"/>
              </a:solidFill>
            </a:endParaRPr>
          </a:p>
          <a:p>
            <a:pPr lvl="0"/>
            <a:r>
              <a:rPr lang="en-US" altLang="zh-TW" sz="2000" dirty="0" smtClean="0">
                <a:solidFill>
                  <a:schemeClr val="bg1"/>
                </a:solidFill>
              </a:rPr>
              <a:t>	a.</a:t>
            </a:r>
            <a:r>
              <a:rPr lang="zh-TW" altLang="en-US" sz="2000" dirty="0" smtClean="0">
                <a:solidFill>
                  <a:schemeClr val="bg1"/>
                </a:solidFill>
              </a:rPr>
              <a:t>激勵金額</a:t>
            </a:r>
            <a:r>
              <a:rPr lang="en-US" altLang="zh-TW" sz="2000" dirty="0" smtClean="0">
                <a:solidFill>
                  <a:schemeClr val="bg1"/>
                </a:solidFill>
              </a:rPr>
              <a:t>&gt;48</a:t>
            </a:r>
          </a:p>
          <a:p>
            <a:pPr lvl="0"/>
            <a:r>
              <a:rPr lang="en-US" altLang="zh-TW" sz="2000" dirty="0" smtClean="0">
                <a:solidFill>
                  <a:schemeClr val="bg1"/>
                </a:solidFill>
              </a:rPr>
              <a:t>	b.44&gt;</a:t>
            </a:r>
            <a:r>
              <a:rPr lang="zh-TW" altLang="en-US" sz="2000" dirty="0" smtClean="0">
                <a:solidFill>
                  <a:schemeClr val="bg1"/>
                </a:solidFill>
              </a:rPr>
              <a:t>激勵獎金</a:t>
            </a:r>
            <a:r>
              <a:rPr lang="en-US" altLang="zh-TW" sz="2000" dirty="0" smtClean="0">
                <a:solidFill>
                  <a:schemeClr val="bg1"/>
                </a:solidFill>
              </a:rPr>
              <a:t>&gt;30</a:t>
            </a:r>
            <a:r>
              <a:rPr lang="zh-TW" altLang="en-US" sz="2000" dirty="0" smtClean="0">
                <a:solidFill>
                  <a:schemeClr val="bg1"/>
                </a:solidFill>
              </a:rPr>
              <a:t>，每個團隊工人數量</a:t>
            </a:r>
            <a:r>
              <a:rPr lang="en-US" altLang="zh-TW" sz="2000" dirty="0" smtClean="0">
                <a:solidFill>
                  <a:schemeClr val="bg1"/>
                </a:solidFill>
              </a:rPr>
              <a:t>&gt;35</a:t>
            </a:r>
            <a:endParaRPr lang="zh-TW" altLang="en-US" sz="2000" dirty="0" smtClean="0">
              <a:solidFill>
                <a:schemeClr val="bg1"/>
              </a:solidFill>
            </a:endParaRPr>
          </a:p>
          <a:p>
            <a:pPr lvl="0"/>
            <a:r>
              <a:rPr lang="en-US" altLang="zh-TW" sz="2000" dirty="0" smtClean="0">
                <a:solidFill>
                  <a:schemeClr val="bg1"/>
                </a:solidFill>
              </a:rPr>
              <a:t>	c.</a:t>
            </a:r>
            <a:r>
              <a:rPr lang="zh-TW" altLang="en-US" sz="2000" dirty="0" smtClean="0">
                <a:solidFill>
                  <a:schemeClr val="bg1"/>
                </a:solidFill>
              </a:rPr>
              <a:t>激勵獎金</a:t>
            </a:r>
            <a:r>
              <a:rPr lang="en-US" altLang="zh-TW" sz="2000" dirty="0" smtClean="0">
                <a:solidFill>
                  <a:schemeClr val="bg1"/>
                </a:solidFill>
              </a:rPr>
              <a:t>&lt;30</a:t>
            </a:r>
            <a:r>
              <a:rPr lang="zh-TW" altLang="en-US" sz="2000" dirty="0" smtClean="0">
                <a:solidFill>
                  <a:schemeClr val="bg1"/>
                </a:solidFill>
              </a:rPr>
              <a:t>，每個團隊工人數量</a:t>
            </a:r>
            <a:r>
              <a:rPr lang="en-US" altLang="zh-TW" sz="2000" dirty="0" smtClean="0">
                <a:solidFill>
                  <a:schemeClr val="bg1"/>
                </a:solidFill>
              </a:rPr>
              <a:t>&lt;35</a:t>
            </a:r>
            <a:r>
              <a:rPr lang="zh-TW" altLang="en-US" sz="2000" dirty="0" smtClean="0">
                <a:solidFill>
                  <a:schemeClr val="bg1"/>
                </a:solidFill>
              </a:rPr>
              <a:t>，</a:t>
            </a:r>
            <a:r>
              <a:rPr lang="en-US" altLang="zh-TW" sz="2000" dirty="0" smtClean="0">
                <a:solidFill>
                  <a:schemeClr val="bg1"/>
                </a:solidFill>
              </a:rPr>
              <a:t>4.9&gt;</a:t>
            </a:r>
            <a:r>
              <a:rPr lang="zh-TW" altLang="en-US" sz="2000" dirty="0" smtClean="0">
                <a:solidFill>
                  <a:schemeClr val="bg1"/>
                </a:solidFill>
              </a:rPr>
              <a:t>分配的時間</a:t>
            </a:r>
            <a:r>
              <a:rPr lang="en-US" altLang="zh-TW" sz="2000" dirty="0" smtClean="0">
                <a:solidFill>
                  <a:schemeClr val="bg1"/>
                </a:solidFill>
              </a:rPr>
              <a:t>&gt;3.9(</a:t>
            </a:r>
            <a:r>
              <a:rPr lang="zh-TW" altLang="en-US" sz="2000" dirty="0" smtClean="0">
                <a:solidFill>
                  <a:schemeClr val="bg1"/>
                </a:solidFill>
              </a:rPr>
              <a:t>分鐘</a:t>
            </a:r>
            <a:r>
              <a:rPr lang="en-US" altLang="zh-TW" sz="2000" dirty="0" smtClean="0">
                <a:solidFill>
                  <a:schemeClr val="bg1"/>
                </a:solidFill>
              </a:rPr>
              <a:t>)</a:t>
            </a:r>
            <a:endParaRPr lang="zh-TW" altLang="en-US" sz="2000" dirty="0" smtClean="0">
              <a:solidFill>
                <a:schemeClr val="bg1"/>
              </a:solidFill>
            </a:endParaRPr>
          </a:p>
          <a:p>
            <a:endParaRPr lang="en-US" altLang="zh-TW" sz="2000" dirty="0" smtClean="0">
              <a:solidFill>
                <a:schemeClr val="bg1"/>
              </a:solidFill>
            </a:endParaRPr>
          </a:p>
          <a:p>
            <a:pPr lvl="0"/>
            <a:r>
              <a:rPr lang="en-US" altLang="zh-TW" sz="2000" dirty="0" smtClean="0">
                <a:solidFill>
                  <a:schemeClr val="bg1"/>
                </a:solidFill>
              </a:rPr>
              <a:t>2.</a:t>
            </a:r>
            <a:r>
              <a:rPr lang="zh-TW" altLang="en-US" sz="2000" dirty="0" smtClean="0">
                <a:solidFill>
                  <a:schemeClr val="bg1"/>
                </a:solidFill>
              </a:rPr>
              <a:t>當目標生產力</a:t>
            </a:r>
            <a:r>
              <a:rPr lang="en-US" altLang="zh-TW" sz="2000" dirty="0" smtClean="0">
                <a:solidFill>
                  <a:schemeClr val="bg1"/>
                </a:solidFill>
              </a:rPr>
              <a:t>&lt;0.7</a:t>
            </a:r>
            <a:r>
              <a:rPr lang="zh-TW" altLang="en-US" sz="2000" dirty="0" smtClean="0">
                <a:solidFill>
                  <a:schemeClr val="bg1"/>
                </a:solidFill>
              </a:rPr>
              <a:t>時，</a:t>
            </a:r>
            <a:r>
              <a:rPr lang="en-US" altLang="zh-TW" sz="2000" dirty="0" smtClean="0">
                <a:solidFill>
                  <a:schemeClr val="bg1"/>
                </a:solidFill>
              </a:rPr>
              <a:t>10&lt;</a:t>
            </a:r>
            <a:r>
              <a:rPr lang="zh-TW" altLang="en-US" sz="2000" dirty="0" smtClean="0">
                <a:solidFill>
                  <a:schemeClr val="bg1"/>
                </a:solidFill>
              </a:rPr>
              <a:t>每個團隊工人數量</a:t>
            </a:r>
            <a:r>
              <a:rPr lang="en-US" altLang="zh-TW" sz="2000" dirty="0" smtClean="0">
                <a:solidFill>
                  <a:schemeClr val="bg1"/>
                </a:solidFill>
              </a:rPr>
              <a:t>&lt;35</a:t>
            </a:r>
            <a:r>
              <a:rPr lang="zh-TW" altLang="en-US" sz="2000" dirty="0" smtClean="0">
                <a:solidFill>
                  <a:schemeClr val="bg1"/>
                </a:solidFill>
              </a:rPr>
              <a:t>，</a:t>
            </a:r>
            <a:endParaRPr lang="en-US" altLang="zh-TW" sz="2000" dirty="0" smtClean="0">
              <a:solidFill>
                <a:schemeClr val="bg1"/>
              </a:solidFill>
            </a:endParaRPr>
          </a:p>
          <a:p>
            <a:pPr lvl="0"/>
            <a:r>
              <a:rPr lang="zh-TW" altLang="en-US" sz="2000" dirty="0" smtClean="0">
                <a:solidFill>
                  <a:schemeClr val="bg1"/>
                </a:solidFill>
              </a:rPr>
              <a:t>   工作分配的時間</a:t>
            </a:r>
            <a:r>
              <a:rPr lang="en-US" altLang="zh-TW" sz="2000" dirty="0" smtClean="0">
                <a:solidFill>
                  <a:schemeClr val="bg1"/>
                </a:solidFill>
              </a:rPr>
              <a:t>&lt;10.05(</a:t>
            </a:r>
            <a:r>
              <a:rPr lang="zh-TW" altLang="en-US" sz="2000" dirty="0" smtClean="0">
                <a:solidFill>
                  <a:schemeClr val="bg1"/>
                </a:solidFill>
              </a:rPr>
              <a:t>分鐘</a:t>
            </a:r>
            <a:r>
              <a:rPr lang="en-US" altLang="zh-TW" sz="2000" dirty="0" smtClean="0">
                <a:solidFill>
                  <a:schemeClr val="bg1"/>
                </a:solidFill>
              </a:rPr>
              <a:t>)</a:t>
            </a:r>
            <a:endParaRPr lang="zh-TW" altLang="en-US" sz="2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68981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70"/>
          <p:cNvSpPr txBox="1"/>
          <p:nvPr/>
        </p:nvSpPr>
        <p:spPr>
          <a:xfrm>
            <a:off x="6207039" y="197819"/>
            <a:ext cx="27762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86" name="Google Shape;786;p70"/>
          <p:cNvGrpSpPr/>
          <p:nvPr/>
        </p:nvGrpSpPr>
        <p:grpSpPr>
          <a:xfrm>
            <a:off x="0" y="409416"/>
            <a:ext cx="5701417" cy="754425"/>
            <a:chOff x="0" y="545888"/>
            <a:chExt cx="7601890" cy="1005900"/>
          </a:xfrm>
        </p:grpSpPr>
        <p:sp>
          <p:nvSpPr>
            <p:cNvPr id="787" name="Google Shape;787;p70"/>
            <p:cNvSpPr/>
            <p:nvPr/>
          </p:nvSpPr>
          <p:spPr>
            <a:xfrm>
              <a:off x="6663477" y="545888"/>
              <a:ext cx="731400" cy="1005900"/>
            </a:xfrm>
            <a:prstGeom prst="chevron">
              <a:avLst>
                <a:gd name="adj" fmla="val 56731"/>
              </a:avLst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70"/>
            <p:cNvSpPr/>
            <p:nvPr/>
          </p:nvSpPr>
          <p:spPr>
            <a:xfrm>
              <a:off x="0" y="545888"/>
              <a:ext cx="6427200" cy="1005900"/>
            </a:xfrm>
            <a:prstGeom prst="homePlate">
              <a:avLst>
                <a:gd name="adj" fmla="val 40909"/>
              </a:avLst>
            </a:prstGeom>
            <a:solidFill>
              <a:schemeClr val="accent1">
                <a:alpha val="6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70"/>
            <p:cNvSpPr/>
            <p:nvPr/>
          </p:nvSpPr>
          <p:spPr>
            <a:xfrm>
              <a:off x="7053190" y="545888"/>
              <a:ext cx="548700" cy="1005900"/>
            </a:xfrm>
            <a:prstGeom prst="chevron">
              <a:avLst>
                <a:gd name="adj" fmla="val 74706"/>
              </a:avLst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70"/>
            <p:cNvSpPr/>
            <p:nvPr/>
          </p:nvSpPr>
          <p:spPr>
            <a:xfrm>
              <a:off x="6083373" y="545888"/>
              <a:ext cx="914400" cy="1005900"/>
            </a:xfrm>
            <a:prstGeom prst="chevron">
              <a:avLst>
                <a:gd name="adj" fmla="val 45057"/>
              </a:avLst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1" name="Google Shape;791;p70"/>
          <p:cNvSpPr/>
          <p:nvPr/>
        </p:nvSpPr>
        <p:spPr>
          <a:xfrm>
            <a:off x="8457474" y="2839429"/>
            <a:ext cx="507543" cy="2210929"/>
          </a:xfrm>
          <a:custGeom>
            <a:avLst/>
            <a:gdLst/>
            <a:ahLst/>
            <a:cxnLst/>
            <a:rect l="l" t="t" r="r" b="b"/>
            <a:pathLst>
              <a:path w="413477" h="1801164" extrusionOk="0">
                <a:moveTo>
                  <a:pt x="234909" y="1622789"/>
                </a:moveTo>
                <a:cubicBezTo>
                  <a:pt x="280057" y="1616502"/>
                  <a:pt x="317490" y="1595357"/>
                  <a:pt x="359305" y="1595833"/>
                </a:cubicBezTo>
                <a:cubicBezTo>
                  <a:pt x="373497" y="1596024"/>
                  <a:pt x="396643" y="1590118"/>
                  <a:pt x="395024" y="1614026"/>
                </a:cubicBezTo>
                <a:cubicBezTo>
                  <a:pt x="393881" y="1632314"/>
                  <a:pt x="378069" y="1635838"/>
                  <a:pt x="358829" y="1630599"/>
                </a:cubicBezTo>
                <a:cubicBezTo>
                  <a:pt x="329396" y="1622503"/>
                  <a:pt x="304251" y="1642029"/>
                  <a:pt x="267484" y="1648125"/>
                </a:cubicBezTo>
                <a:cubicBezTo>
                  <a:pt x="317300" y="1680225"/>
                  <a:pt x="362162" y="1706418"/>
                  <a:pt x="395786" y="1745947"/>
                </a:cubicBezTo>
                <a:cubicBezTo>
                  <a:pt x="404072" y="1755663"/>
                  <a:pt x="422456" y="1767378"/>
                  <a:pt x="408263" y="1780999"/>
                </a:cubicBezTo>
                <a:cubicBezTo>
                  <a:pt x="391214" y="1797382"/>
                  <a:pt x="380927" y="1778618"/>
                  <a:pt x="371973" y="1766045"/>
                </a:cubicBezTo>
                <a:cubicBezTo>
                  <a:pt x="339017" y="1719944"/>
                  <a:pt x="287677" y="1701370"/>
                  <a:pt x="240052" y="1677081"/>
                </a:cubicBezTo>
                <a:cubicBezTo>
                  <a:pt x="226622" y="1670223"/>
                  <a:pt x="215382" y="1675557"/>
                  <a:pt x="204905" y="1683368"/>
                </a:cubicBezTo>
                <a:cubicBezTo>
                  <a:pt x="165852" y="1712229"/>
                  <a:pt x="121561" y="1735374"/>
                  <a:pt x="97653" y="1780999"/>
                </a:cubicBezTo>
                <a:cubicBezTo>
                  <a:pt x="90510" y="1794525"/>
                  <a:pt x="76508" y="1806907"/>
                  <a:pt x="63268" y="1798334"/>
                </a:cubicBezTo>
                <a:cubicBezTo>
                  <a:pt x="43265" y="1785381"/>
                  <a:pt x="61839" y="1770521"/>
                  <a:pt x="69650" y="1759092"/>
                </a:cubicBezTo>
                <a:cubicBezTo>
                  <a:pt x="95748" y="1720515"/>
                  <a:pt x="134705" y="1695084"/>
                  <a:pt x="174329" y="1663651"/>
                </a:cubicBezTo>
                <a:cubicBezTo>
                  <a:pt x="142897" y="1648602"/>
                  <a:pt x="113465" y="1646125"/>
                  <a:pt x="82604" y="1648887"/>
                </a:cubicBezTo>
                <a:cubicBezTo>
                  <a:pt x="69745" y="1650030"/>
                  <a:pt x="55934" y="1648887"/>
                  <a:pt x="56124" y="1630504"/>
                </a:cubicBezTo>
                <a:cubicBezTo>
                  <a:pt x="56315" y="1614216"/>
                  <a:pt x="70412" y="1615359"/>
                  <a:pt x="80413" y="1614216"/>
                </a:cubicBezTo>
                <a:cubicBezTo>
                  <a:pt x="112417" y="1610502"/>
                  <a:pt x="143564" y="1616312"/>
                  <a:pt x="174044" y="1625742"/>
                </a:cubicBezTo>
                <a:cubicBezTo>
                  <a:pt x="195380" y="1632409"/>
                  <a:pt x="205952" y="1628313"/>
                  <a:pt x="205952" y="1602691"/>
                </a:cubicBezTo>
                <a:cubicBezTo>
                  <a:pt x="205762" y="1436480"/>
                  <a:pt x="206429" y="1270173"/>
                  <a:pt x="207381" y="1103962"/>
                </a:cubicBezTo>
                <a:cubicBezTo>
                  <a:pt x="207477" y="1085865"/>
                  <a:pt x="200237" y="1077959"/>
                  <a:pt x="182807" y="1076911"/>
                </a:cubicBezTo>
                <a:cubicBezTo>
                  <a:pt x="170138" y="1076149"/>
                  <a:pt x="157470" y="1075006"/>
                  <a:pt x="144993" y="1072911"/>
                </a:cubicBezTo>
                <a:cubicBezTo>
                  <a:pt x="76794" y="1061481"/>
                  <a:pt x="55553" y="1043955"/>
                  <a:pt x="51267" y="975756"/>
                </a:cubicBezTo>
                <a:cubicBezTo>
                  <a:pt x="42218" y="831357"/>
                  <a:pt x="24311" y="688101"/>
                  <a:pt x="82127" y="545226"/>
                </a:cubicBezTo>
                <a:cubicBezTo>
                  <a:pt x="120227" y="451023"/>
                  <a:pt x="87938" y="354059"/>
                  <a:pt x="25739" y="273858"/>
                </a:cubicBezTo>
                <a:cubicBezTo>
                  <a:pt x="-22457" y="211755"/>
                  <a:pt x="-1502" y="139079"/>
                  <a:pt x="76317" y="125840"/>
                </a:cubicBezTo>
                <a:cubicBezTo>
                  <a:pt x="126038" y="117362"/>
                  <a:pt x="153470" y="96026"/>
                  <a:pt x="152612" y="42877"/>
                </a:cubicBezTo>
                <a:cubicBezTo>
                  <a:pt x="151755" y="-6558"/>
                  <a:pt x="190617" y="-557"/>
                  <a:pt x="220811" y="1157"/>
                </a:cubicBezTo>
                <a:cubicBezTo>
                  <a:pt x="250053" y="2872"/>
                  <a:pt x="285010" y="4967"/>
                  <a:pt x="278819" y="50497"/>
                </a:cubicBezTo>
                <a:cubicBezTo>
                  <a:pt x="271770" y="102408"/>
                  <a:pt x="295487" y="126506"/>
                  <a:pt x="346256" y="131174"/>
                </a:cubicBezTo>
                <a:cubicBezTo>
                  <a:pt x="386451" y="134889"/>
                  <a:pt x="413407" y="159844"/>
                  <a:pt x="410264" y="199849"/>
                </a:cubicBezTo>
                <a:cubicBezTo>
                  <a:pt x="404644" y="271096"/>
                  <a:pt x="418931" y="344058"/>
                  <a:pt x="386261" y="413495"/>
                </a:cubicBezTo>
                <a:cubicBezTo>
                  <a:pt x="358638" y="472264"/>
                  <a:pt x="356924" y="535605"/>
                  <a:pt x="373878" y="599137"/>
                </a:cubicBezTo>
                <a:cubicBezTo>
                  <a:pt x="410645" y="737059"/>
                  <a:pt x="383022" y="876219"/>
                  <a:pt x="379022" y="1014808"/>
                </a:cubicBezTo>
                <a:cubicBezTo>
                  <a:pt x="377879" y="1056242"/>
                  <a:pt x="339588" y="1063290"/>
                  <a:pt x="305965" y="1069005"/>
                </a:cubicBezTo>
                <a:cubicBezTo>
                  <a:pt x="235099" y="1081007"/>
                  <a:pt x="235099" y="1081007"/>
                  <a:pt x="235099" y="1151968"/>
                </a:cubicBezTo>
                <a:cubicBezTo>
                  <a:pt x="235099" y="1292843"/>
                  <a:pt x="235099" y="1433813"/>
                  <a:pt x="235099" y="1574688"/>
                </a:cubicBezTo>
                <a:cubicBezTo>
                  <a:pt x="234909" y="1590309"/>
                  <a:pt x="234909" y="1605834"/>
                  <a:pt x="234909" y="16227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70"/>
          <p:cNvSpPr txBox="1"/>
          <p:nvPr/>
        </p:nvSpPr>
        <p:spPr>
          <a:xfrm>
            <a:off x="359228" y="286384"/>
            <a:ext cx="3846900" cy="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254000" marR="0" lvl="0" indent="-254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zh-TW" sz="2700" b="1">
                <a:solidFill>
                  <a:schemeClr val="lt1"/>
                </a:solidFill>
              </a:rPr>
              <a:t>CART with R</a:t>
            </a:r>
            <a:endParaRPr sz="27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3" name="Google Shape;79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400" y="1280263"/>
            <a:ext cx="7067671" cy="3286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71"/>
          <p:cNvSpPr txBox="1"/>
          <p:nvPr/>
        </p:nvSpPr>
        <p:spPr>
          <a:xfrm>
            <a:off x="6207039" y="197819"/>
            <a:ext cx="27762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9" name="Google Shape;799;p71"/>
          <p:cNvGrpSpPr/>
          <p:nvPr/>
        </p:nvGrpSpPr>
        <p:grpSpPr>
          <a:xfrm>
            <a:off x="0" y="409416"/>
            <a:ext cx="5701417" cy="754425"/>
            <a:chOff x="0" y="545888"/>
            <a:chExt cx="7601890" cy="1005900"/>
          </a:xfrm>
        </p:grpSpPr>
        <p:sp>
          <p:nvSpPr>
            <p:cNvPr id="800" name="Google Shape;800;p71"/>
            <p:cNvSpPr/>
            <p:nvPr/>
          </p:nvSpPr>
          <p:spPr>
            <a:xfrm>
              <a:off x="6663477" y="545888"/>
              <a:ext cx="731400" cy="1005900"/>
            </a:xfrm>
            <a:prstGeom prst="chevron">
              <a:avLst>
                <a:gd name="adj" fmla="val 56731"/>
              </a:avLst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71"/>
            <p:cNvSpPr/>
            <p:nvPr/>
          </p:nvSpPr>
          <p:spPr>
            <a:xfrm>
              <a:off x="0" y="545888"/>
              <a:ext cx="6427200" cy="1005900"/>
            </a:xfrm>
            <a:prstGeom prst="homePlate">
              <a:avLst>
                <a:gd name="adj" fmla="val 40909"/>
              </a:avLst>
            </a:prstGeom>
            <a:solidFill>
              <a:schemeClr val="accent1">
                <a:alpha val="6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71"/>
            <p:cNvSpPr/>
            <p:nvPr/>
          </p:nvSpPr>
          <p:spPr>
            <a:xfrm>
              <a:off x="7053190" y="545888"/>
              <a:ext cx="548700" cy="1005900"/>
            </a:xfrm>
            <a:prstGeom prst="chevron">
              <a:avLst>
                <a:gd name="adj" fmla="val 74706"/>
              </a:avLst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71"/>
            <p:cNvSpPr/>
            <p:nvPr/>
          </p:nvSpPr>
          <p:spPr>
            <a:xfrm>
              <a:off x="6083373" y="545888"/>
              <a:ext cx="914400" cy="1005900"/>
            </a:xfrm>
            <a:prstGeom prst="chevron">
              <a:avLst>
                <a:gd name="adj" fmla="val 45057"/>
              </a:avLst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4" name="Google Shape;804;p71"/>
          <p:cNvSpPr/>
          <p:nvPr/>
        </p:nvSpPr>
        <p:spPr>
          <a:xfrm>
            <a:off x="8457474" y="2839429"/>
            <a:ext cx="507543" cy="2210929"/>
          </a:xfrm>
          <a:custGeom>
            <a:avLst/>
            <a:gdLst/>
            <a:ahLst/>
            <a:cxnLst/>
            <a:rect l="l" t="t" r="r" b="b"/>
            <a:pathLst>
              <a:path w="413477" h="1801164" extrusionOk="0">
                <a:moveTo>
                  <a:pt x="234909" y="1622789"/>
                </a:moveTo>
                <a:cubicBezTo>
                  <a:pt x="280057" y="1616502"/>
                  <a:pt x="317490" y="1595357"/>
                  <a:pt x="359305" y="1595833"/>
                </a:cubicBezTo>
                <a:cubicBezTo>
                  <a:pt x="373497" y="1596024"/>
                  <a:pt x="396643" y="1590118"/>
                  <a:pt x="395024" y="1614026"/>
                </a:cubicBezTo>
                <a:cubicBezTo>
                  <a:pt x="393881" y="1632314"/>
                  <a:pt x="378069" y="1635838"/>
                  <a:pt x="358829" y="1630599"/>
                </a:cubicBezTo>
                <a:cubicBezTo>
                  <a:pt x="329396" y="1622503"/>
                  <a:pt x="304251" y="1642029"/>
                  <a:pt x="267484" y="1648125"/>
                </a:cubicBezTo>
                <a:cubicBezTo>
                  <a:pt x="317300" y="1680225"/>
                  <a:pt x="362162" y="1706418"/>
                  <a:pt x="395786" y="1745947"/>
                </a:cubicBezTo>
                <a:cubicBezTo>
                  <a:pt x="404072" y="1755663"/>
                  <a:pt x="422456" y="1767378"/>
                  <a:pt x="408263" y="1780999"/>
                </a:cubicBezTo>
                <a:cubicBezTo>
                  <a:pt x="391214" y="1797382"/>
                  <a:pt x="380927" y="1778618"/>
                  <a:pt x="371973" y="1766045"/>
                </a:cubicBezTo>
                <a:cubicBezTo>
                  <a:pt x="339017" y="1719944"/>
                  <a:pt x="287677" y="1701370"/>
                  <a:pt x="240052" y="1677081"/>
                </a:cubicBezTo>
                <a:cubicBezTo>
                  <a:pt x="226622" y="1670223"/>
                  <a:pt x="215382" y="1675557"/>
                  <a:pt x="204905" y="1683368"/>
                </a:cubicBezTo>
                <a:cubicBezTo>
                  <a:pt x="165852" y="1712229"/>
                  <a:pt x="121561" y="1735374"/>
                  <a:pt x="97653" y="1780999"/>
                </a:cubicBezTo>
                <a:cubicBezTo>
                  <a:pt x="90510" y="1794525"/>
                  <a:pt x="76508" y="1806907"/>
                  <a:pt x="63268" y="1798334"/>
                </a:cubicBezTo>
                <a:cubicBezTo>
                  <a:pt x="43265" y="1785381"/>
                  <a:pt x="61839" y="1770521"/>
                  <a:pt x="69650" y="1759092"/>
                </a:cubicBezTo>
                <a:cubicBezTo>
                  <a:pt x="95748" y="1720515"/>
                  <a:pt x="134705" y="1695084"/>
                  <a:pt x="174329" y="1663651"/>
                </a:cubicBezTo>
                <a:cubicBezTo>
                  <a:pt x="142897" y="1648602"/>
                  <a:pt x="113465" y="1646125"/>
                  <a:pt x="82604" y="1648887"/>
                </a:cubicBezTo>
                <a:cubicBezTo>
                  <a:pt x="69745" y="1650030"/>
                  <a:pt x="55934" y="1648887"/>
                  <a:pt x="56124" y="1630504"/>
                </a:cubicBezTo>
                <a:cubicBezTo>
                  <a:pt x="56315" y="1614216"/>
                  <a:pt x="70412" y="1615359"/>
                  <a:pt x="80413" y="1614216"/>
                </a:cubicBezTo>
                <a:cubicBezTo>
                  <a:pt x="112417" y="1610502"/>
                  <a:pt x="143564" y="1616312"/>
                  <a:pt x="174044" y="1625742"/>
                </a:cubicBezTo>
                <a:cubicBezTo>
                  <a:pt x="195380" y="1632409"/>
                  <a:pt x="205952" y="1628313"/>
                  <a:pt x="205952" y="1602691"/>
                </a:cubicBezTo>
                <a:cubicBezTo>
                  <a:pt x="205762" y="1436480"/>
                  <a:pt x="206429" y="1270173"/>
                  <a:pt x="207381" y="1103962"/>
                </a:cubicBezTo>
                <a:cubicBezTo>
                  <a:pt x="207477" y="1085865"/>
                  <a:pt x="200237" y="1077959"/>
                  <a:pt x="182807" y="1076911"/>
                </a:cubicBezTo>
                <a:cubicBezTo>
                  <a:pt x="170138" y="1076149"/>
                  <a:pt x="157470" y="1075006"/>
                  <a:pt x="144993" y="1072911"/>
                </a:cubicBezTo>
                <a:cubicBezTo>
                  <a:pt x="76794" y="1061481"/>
                  <a:pt x="55553" y="1043955"/>
                  <a:pt x="51267" y="975756"/>
                </a:cubicBezTo>
                <a:cubicBezTo>
                  <a:pt x="42218" y="831357"/>
                  <a:pt x="24311" y="688101"/>
                  <a:pt x="82127" y="545226"/>
                </a:cubicBezTo>
                <a:cubicBezTo>
                  <a:pt x="120227" y="451023"/>
                  <a:pt x="87938" y="354059"/>
                  <a:pt x="25739" y="273858"/>
                </a:cubicBezTo>
                <a:cubicBezTo>
                  <a:pt x="-22457" y="211755"/>
                  <a:pt x="-1502" y="139079"/>
                  <a:pt x="76317" y="125840"/>
                </a:cubicBezTo>
                <a:cubicBezTo>
                  <a:pt x="126038" y="117362"/>
                  <a:pt x="153470" y="96026"/>
                  <a:pt x="152612" y="42877"/>
                </a:cubicBezTo>
                <a:cubicBezTo>
                  <a:pt x="151755" y="-6558"/>
                  <a:pt x="190617" y="-557"/>
                  <a:pt x="220811" y="1157"/>
                </a:cubicBezTo>
                <a:cubicBezTo>
                  <a:pt x="250053" y="2872"/>
                  <a:pt x="285010" y="4967"/>
                  <a:pt x="278819" y="50497"/>
                </a:cubicBezTo>
                <a:cubicBezTo>
                  <a:pt x="271770" y="102408"/>
                  <a:pt x="295487" y="126506"/>
                  <a:pt x="346256" y="131174"/>
                </a:cubicBezTo>
                <a:cubicBezTo>
                  <a:pt x="386451" y="134889"/>
                  <a:pt x="413407" y="159844"/>
                  <a:pt x="410264" y="199849"/>
                </a:cubicBezTo>
                <a:cubicBezTo>
                  <a:pt x="404644" y="271096"/>
                  <a:pt x="418931" y="344058"/>
                  <a:pt x="386261" y="413495"/>
                </a:cubicBezTo>
                <a:cubicBezTo>
                  <a:pt x="358638" y="472264"/>
                  <a:pt x="356924" y="535605"/>
                  <a:pt x="373878" y="599137"/>
                </a:cubicBezTo>
                <a:cubicBezTo>
                  <a:pt x="410645" y="737059"/>
                  <a:pt x="383022" y="876219"/>
                  <a:pt x="379022" y="1014808"/>
                </a:cubicBezTo>
                <a:cubicBezTo>
                  <a:pt x="377879" y="1056242"/>
                  <a:pt x="339588" y="1063290"/>
                  <a:pt x="305965" y="1069005"/>
                </a:cubicBezTo>
                <a:cubicBezTo>
                  <a:pt x="235099" y="1081007"/>
                  <a:pt x="235099" y="1081007"/>
                  <a:pt x="235099" y="1151968"/>
                </a:cubicBezTo>
                <a:cubicBezTo>
                  <a:pt x="235099" y="1292843"/>
                  <a:pt x="235099" y="1433813"/>
                  <a:pt x="235099" y="1574688"/>
                </a:cubicBezTo>
                <a:cubicBezTo>
                  <a:pt x="234909" y="1590309"/>
                  <a:pt x="234909" y="1605834"/>
                  <a:pt x="234909" y="16227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71"/>
          <p:cNvSpPr txBox="1"/>
          <p:nvPr/>
        </p:nvSpPr>
        <p:spPr>
          <a:xfrm>
            <a:off x="359228" y="286384"/>
            <a:ext cx="3846900" cy="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254000" marR="0" lvl="0" indent="-254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zh-TW" sz="2700" b="1" dirty="0">
                <a:solidFill>
                  <a:schemeClr val="lt1"/>
                </a:solidFill>
              </a:rPr>
              <a:t>CART with R</a:t>
            </a:r>
            <a:endParaRPr sz="27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6" name="Google Shape;80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25" y="1280277"/>
            <a:ext cx="5530779" cy="3770076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71"/>
          <p:cNvSpPr/>
          <p:nvPr/>
        </p:nvSpPr>
        <p:spPr>
          <a:xfrm>
            <a:off x="1217800" y="4637075"/>
            <a:ext cx="548100" cy="2751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71"/>
          <p:cNvSpPr/>
          <p:nvPr/>
        </p:nvSpPr>
        <p:spPr>
          <a:xfrm>
            <a:off x="1840600" y="4637075"/>
            <a:ext cx="548100" cy="2751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71"/>
          <p:cNvSpPr/>
          <p:nvPr/>
        </p:nvSpPr>
        <p:spPr>
          <a:xfrm>
            <a:off x="3655163" y="4637075"/>
            <a:ext cx="548100" cy="2751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71"/>
          <p:cNvSpPr/>
          <p:nvPr/>
        </p:nvSpPr>
        <p:spPr>
          <a:xfrm>
            <a:off x="4887163" y="4637075"/>
            <a:ext cx="548100" cy="2751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6"/>
          <p:cNvSpPr txBox="1"/>
          <p:nvPr/>
        </p:nvSpPr>
        <p:spPr>
          <a:xfrm>
            <a:off x="5103399" y="2143223"/>
            <a:ext cx="3582864" cy="62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資料來源</a:t>
            </a:r>
            <a:endParaRPr sz="3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FDDFE08-D1A3-4890-B395-3D514078D9E9}"/>
              </a:ext>
            </a:extLst>
          </p:cNvPr>
          <p:cNvSpPr txBox="1"/>
          <p:nvPr/>
        </p:nvSpPr>
        <p:spPr>
          <a:xfrm>
            <a:off x="1" y="109108"/>
            <a:ext cx="9143546" cy="746358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spAutoFit/>
          </a:bodyPr>
          <a:lstStyle/>
          <a:p>
            <a:pPr algn="ctr"/>
            <a:r>
              <a:rPr lang="zh-TW" altLang="zh-TW" sz="4400" b="1" dirty="0" smtClean="0">
                <a:solidFill>
                  <a:schemeClr val="lt1"/>
                </a:solidFill>
              </a:rPr>
              <a:t>CART</a:t>
            </a:r>
            <a:r>
              <a:rPr lang="en-US" altLang="zh-TW" sz="4400" b="1" dirty="0" smtClean="0">
                <a:solidFill>
                  <a:schemeClr val="lt1"/>
                </a:solidFill>
              </a:rPr>
              <a:t> </a:t>
            </a:r>
            <a:r>
              <a:rPr lang="zh-TW" altLang="en-US" sz="4400" b="1" dirty="0" smtClean="0">
                <a:solidFill>
                  <a:schemeClr val="lt1"/>
                </a:solidFill>
              </a:rPr>
              <a:t>結果說明</a:t>
            </a:r>
            <a:endParaRPr lang="ko-KR" altLang="en-US" sz="41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2" name="Group 21">
            <a:extLst>
              <a:ext uri="{FF2B5EF4-FFF2-40B4-BE49-F238E27FC236}">
                <a16:creationId xmlns="" xmlns:a16="http://schemas.microsoft.com/office/drawing/2014/main" id="{F4ED4AAF-2832-4259-8940-6FC4EAF981ED}"/>
              </a:ext>
            </a:extLst>
          </p:cNvPr>
          <p:cNvGrpSpPr/>
          <p:nvPr/>
        </p:nvGrpSpPr>
        <p:grpSpPr>
          <a:xfrm>
            <a:off x="1357274" y="1413779"/>
            <a:ext cx="2922733" cy="630176"/>
            <a:chOff x="1809699" y="1888767"/>
            <a:chExt cx="3896977" cy="840230"/>
          </a:xfrm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F4648E93-BFCA-4CF7-A636-6AD616FAC747}"/>
                </a:ext>
              </a:extLst>
            </p:cNvPr>
            <p:cNvSpPr txBox="1"/>
            <p:nvPr/>
          </p:nvSpPr>
          <p:spPr>
            <a:xfrm>
              <a:off x="1809699" y="1888767"/>
              <a:ext cx="3896977" cy="800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300" b="1" dirty="0" smtClean="0">
                  <a:solidFill>
                    <a:schemeClr val="bg1"/>
                  </a:solidFill>
                  <a:cs typeface="Calibri" pitchFamily="34" charset="0"/>
                </a:rPr>
                <a:t>有效率的情況</a:t>
              </a:r>
              <a:endParaRPr lang="ko-KR" altLang="en-US" sz="33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2361B8BF-3793-49CF-B940-EDE4C4746B05}"/>
                </a:ext>
              </a:extLst>
            </p:cNvPr>
            <p:cNvSpPr/>
            <p:nvPr/>
          </p:nvSpPr>
          <p:spPr>
            <a:xfrm>
              <a:off x="1895580" y="2655897"/>
              <a:ext cx="3616434" cy="731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文字方塊 21"/>
          <p:cNvSpPr txBox="1"/>
          <p:nvPr/>
        </p:nvSpPr>
        <p:spPr>
          <a:xfrm>
            <a:off x="384202" y="2305210"/>
            <a:ext cx="86061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chemeClr val="bg1"/>
                </a:solidFill>
              </a:rPr>
              <a:t>1.</a:t>
            </a:r>
            <a:r>
              <a:rPr lang="zh-TW" altLang="en-US" sz="2000" dirty="0" smtClean="0">
                <a:solidFill>
                  <a:schemeClr val="bg1"/>
                </a:solidFill>
              </a:rPr>
              <a:t>當目標生產力</a:t>
            </a:r>
            <a:r>
              <a:rPr lang="en-US" altLang="zh-TW" sz="2000" dirty="0" smtClean="0">
                <a:solidFill>
                  <a:schemeClr val="bg1"/>
                </a:solidFill>
              </a:rPr>
              <a:t>&gt;=0.73</a:t>
            </a:r>
            <a:r>
              <a:rPr lang="zh-TW" altLang="en-US" sz="2000" dirty="0" smtClean="0">
                <a:solidFill>
                  <a:schemeClr val="bg1"/>
                </a:solidFill>
              </a:rPr>
              <a:t>，激勵金額</a:t>
            </a:r>
            <a:r>
              <a:rPr lang="en-US" altLang="zh-TW" sz="2000" dirty="0" smtClean="0">
                <a:solidFill>
                  <a:schemeClr val="bg1"/>
                </a:solidFill>
              </a:rPr>
              <a:t>&gt;=32</a:t>
            </a:r>
            <a:r>
              <a:rPr lang="zh-TW" altLang="en-US" sz="2000" dirty="0" smtClean="0">
                <a:solidFill>
                  <a:schemeClr val="bg1"/>
                </a:solidFill>
              </a:rPr>
              <a:t>。</a:t>
            </a:r>
            <a:endParaRPr lang="en-US" altLang="zh-TW" sz="2000" dirty="0" smtClean="0">
              <a:solidFill>
                <a:schemeClr val="bg1"/>
              </a:solidFill>
            </a:endParaRPr>
          </a:p>
          <a:p>
            <a:r>
              <a:rPr lang="en-US" altLang="zh-TW" sz="2000" dirty="0" smtClean="0">
                <a:solidFill>
                  <a:schemeClr val="bg1"/>
                </a:solidFill>
              </a:rPr>
              <a:t>2.</a:t>
            </a:r>
            <a:r>
              <a:rPr lang="zh-TW" altLang="en-US" sz="2000" dirty="0" smtClean="0">
                <a:solidFill>
                  <a:schemeClr val="bg1"/>
                </a:solidFill>
              </a:rPr>
              <a:t>當目標生產力</a:t>
            </a:r>
            <a:r>
              <a:rPr lang="en-US" altLang="zh-TW" sz="2000" dirty="0" smtClean="0">
                <a:solidFill>
                  <a:schemeClr val="bg1"/>
                </a:solidFill>
              </a:rPr>
              <a:t>&gt;=0.73</a:t>
            </a:r>
            <a:r>
              <a:rPr lang="zh-TW" altLang="en-US" sz="2000" dirty="0" smtClean="0">
                <a:solidFill>
                  <a:schemeClr val="bg1"/>
                </a:solidFill>
              </a:rPr>
              <a:t>，激勵金額</a:t>
            </a:r>
            <a:r>
              <a:rPr lang="en-US" altLang="zh-TW" sz="2000" dirty="0" smtClean="0">
                <a:solidFill>
                  <a:schemeClr val="bg1"/>
                </a:solidFill>
              </a:rPr>
              <a:t>&lt;=32</a:t>
            </a:r>
            <a:r>
              <a:rPr lang="zh-TW" altLang="en-US" sz="2000" dirty="0" smtClean="0">
                <a:solidFill>
                  <a:schemeClr val="bg1"/>
                </a:solidFill>
              </a:rPr>
              <a:t>，分配時間在</a:t>
            </a:r>
            <a:r>
              <a:rPr lang="en-US" altLang="zh-TW" sz="2000" dirty="0" smtClean="0">
                <a:solidFill>
                  <a:schemeClr val="bg1"/>
                </a:solidFill>
              </a:rPr>
              <a:t>3.4</a:t>
            </a:r>
            <a:r>
              <a:rPr lang="zh-TW" altLang="en-US" sz="2000" dirty="0" smtClean="0">
                <a:solidFill>
                  <a:schemeClr val="bg1"/>
                </a:solidFill>
              </a:rPr>
              <a:t>到</a:t>
            </a:r>
            <a:r>
              <a:rPr lang="en-US" altLang="zh-TW" sz="2000" dirty="0" smtClean="0">
                <a:solidFill>
                  <a:schemeClr val="bg1"/>
                </a:solidFill>
              </a:rPr>
              <a:t>4.9</a:t>
            </a:r>
            <a:r>
              <a:rPr lang="zh-TW" altLang="en-US" sz="2000" dirty="0" smtClean="0">
                <a:solidFill>
                  <a:schemeClr val="bg1"/>
                </a:solidFill>
              </a:rPr>
              <a:t>之間</a:t>
            </a:r>
            <a:r>
              <a:rPr lang="en-US" altLang="zh-TW" sz="2000" dirty="0" smtClean="0">
                <a:solidFill>
                  <a:schemeClr val="bg1"/>
                </a:solidFill>
              </a:rPr>
              <a:t>(</a:t>
            </a:r>
            <a:r>
              <a:rPr lang="zh-TW" altLang="en-US" sz="2000" dirty="0" smtClean="0">
                <a:solidFill>
                  <a:schemeClr val="bg1"/>
                </a:solidFill>
              </a:rPr>
              <a:t>分鐘</a:t>
            </a:r>
            <a:r>
              <a:rPr lang="en-US" altLang="zh-TW" sz="2000" dirty="0" smtClean="0">
                <a:solidFill>
                  <a:schemeClr val="bg1"/>
                </a:solidFill>
              </a:rPr>
              <a:t>)</a:t>
            </a:r>
            <a:r>
              <a:rPr lang="zh-TW" altLang="en-US" sz="2000" dirty="0" smtClean="0">
                <a:solidFill>
                  <a:schemeClr val="bg1"/>
                </a:solidFill>
              </a:rPr>
              <a:t>。</a:t>
            </a:r>
            <a:endParaRPr lang="en-US" altLang="zh-TW" sz="2000" dirty="0" smtClean="0">
              <a:solidFill>
                <a:schemeClr val="bg1"/>
              </a:solidFill>
            </a:endParaRPr>
          </a:p>
          <a:p>
            <a:r>
              <a:rPr lang="en-US" altLang="zh-TW" sz="2000" dirty="0" smtClean="0">
                <a:solidFill>
                  <a:schemeClr val="bg1"/>
                </a:solidFill>
              </a:rPr>
              <a:t>3.</a:t>
            </a:r>
            <a:r>
              <a:rPr lang="zh-TW" altLang="en-US" sz="2000" dirty="0" smtClean="0">
                <a:solidFill>
                  <a:schemeClr val="bg1"/>
                </a:solidFill>
              </a:rPr>
              <a:t>當目標生產力</a:t>
            </a:r>
            <a:r>
              <a:rPr lang="en-US" altLang="zh-TW" sz="2000" dirty="0" smtClean="0">
                <a:solidFill>
                  <a:schemeClr val="bg1"/>
                </a:solidFill>
              </a:rPr>
              <a:t>&lt;=0.73</a:t>
            </a:r>
            <a:r>
              <a:rPr lang="zh-TW" altLang="en-US" sz="2000" dirty="0" smtClean="0">
                <a:solidFill>
                  <a:schemeClr val="bg1"/>
                </a:solidFill>
              </a:rPr>
              <a:t>，分配時間</a:t>
            </a:r>
            <a:r>
              <a:rPr lang="en-US" altLang="zh-TW" sz="2000" dirty="0" smtClean="0">
                <a:solidFill>
                  <a:schemeClr val="bg1"/>
                </a:solidFill>
              </a:rPr>
              <a:t>&lt;8.3</a:t>
            </a:r>
            <a:r>
              <a:rPr lang="zh-TW" altLang="en-US" sz="2000" dirty="0" smtClean="0">
                <a:solidFill>
                  <a:schemeClr val="bg1"/>
                </a:solidFill>
              </a:rPr>
              <a:t>分鐘，團隊工人數</a:t>
            </a:r>
            <a:r>
              <a:rPr lang="en-US" altLang="zh-TW" sz="2000" dirty="0" smtClean="0">
                <a:solidFill>
                  <a:schemeClr val="bg1"/>
                </a:solidFill>
              </a:rPr>
              <a:t>&gt;=10</a:t>
            </a:r>
            <a:r>
              <a:rPr lang="zh-TW" altLang="en-US" sz="2000" dirty="0" smtClean="0">
                <a:solidFill>
                  <a:schemeClr val="bg1"/>
                </a:solidFill>
              </a:rPr>
              <a:t>人。</a:t>
            </a:r>
            <a:endParaRPr lang="en-US" altLang="zh-TW" sz="2000" dirty="0" smtClean="0">
              <a:solidFill>
                <a:schemeClr val="bg1"/>
              </a:solidFill>
            </a:endParaRPr>
          </a:p>
          <a:p>
            <a:r>
              <a:rPr lang="en-US" altLang="zh-TW" sz="2000" dirty="0" smtClean="0">
                <a:solidFill>
                  <a:schemeClr val="bg1"/>
                </a:solidFill>
              </a:rPr>
              <a:t>4.</a:t>
            </a:r>
            <a:r>
              <a:rPr lang="zh-TW" altLang="en-US" sz="2000" dirty="0" smtClean="0">
                <a:solidFill>
                  <a:schemeClr val="bg1"/>
                </a:solidFill>
              </a:rPr>
              <a:t>當目標生產力</a:t>
            </a:r>
            <a:r>
              <a:rPr lang="en-US" altLang="zh-TW" sz="2000" dirty="0" smtClean="0">
                <a:solidFill>
                  <a:schemeClr val="bg1"/>
                </a:solidFill>
              </a:rPr>
              <a:t>&lt;=0.73</a:t>
            </a:r>
            <a:r>
              <a:rPr lang="zh-TW" altLang="en-US" sz="2000" dirty="0" smtClean="0">
                <a:solidFill>
                  <a:schemeClr val="bg1"/>
                </a:solidFill>
              </a:rPr>
              <a:t>，分配時間</a:t>
            </a:r>
            <a:r>
              <a:rPr lang="en-US" altLang="zh-TW" sz="2000" dirty="0" smtClean="0">
                <a:solidFill>
                  <a:schemeClr val="bg1"/>
                </a:solidFill>
              </a:rPr>
              <a:t>&lt; 8.3</a:t>
            </a:r>
            <a:r>
              <a:rPr lang="zh-TW" altLang="en-US" sz="2000" dirty="0" smtClean="0">
                <a:solidFill>
                  <a:schemeClr val="bg1"/>
                </a:solidFill>
              </a:rPr>
              <a:t>或</a:t>
            </a:r>
            <a:r>
              <a:rPr lang="en-US" altLang="zh-TW" sz="2000" dirty="0" smtClean="0">
                <a:solidFill>
                  <a:schemeClr val="bg1"/>
                </a:solidFill>
              </a:rPr>
              <a:t>&gt;=21(</a:t>
            </a:r>
            <a:r>
              <a:rPr lang="zh-TW" altLang="en-US" sz="2000" dirty="0" smtClean="0">
                <a:solidFill>
                  <a:schemeClr val="bg1"/>
                </a:solidFill>
              </a:rPr>
              <a:t>分鐘</a:t>
            </a:r>
            <a:r>
              <a:rPr lang="en-US" altLang="zh-TW" sz="2000" dirty="0" smtClean="0">
                <a:solidFill>
                  <a:schemeClr val="bg1"/>
                </a:solidFill>
              </a:rPr>
              <a:t>)</a:t>
            </a:r>
            <a:r>
              <a:rPr lang="zh-TW" altLang="en-US" sz="2000" dirty="0" smtClean="0">
                <a:solidFill>
                  <a:schemeClr val="bg1"/>
                </a:solidFill>
              </a:rPr>
              <a:t>，激勵金額</a:t>
            </a:r>
            <a:r>
              <a:rPr lang="en-US" altLang="zh-TW" sz="2000" dirty="0" smtClean="0">
                <a:solidFill>
                  <a:schemeClr val="bg1"/>
                </a:solidFill>
              </a:rPr>
              <a:t>&gt;=48</a:t>
            </a:r>
            <a:r>
              <a:rPr lang="zh-TW" altLang="en-US" sz="2000" dirty="0" smtClean="0">
                <a:solidFill>
                  <a:schemeClr val="bg1"/>
                </a:solidFill>
              </a:rPr>
              <a:t>。</a:t>
            </a:r>
            <a:endParaRPr lang="zh-TW" altLang="en-US" sz="2000" dirty="0">
              <a:solidFill>
                <a:schemeClr val="bg1"/>
              </a:solidFill>
            </a:endParaRPr>
          </a:p>
        </p:txBody>
      </p:sp>
      <p:sp>
        <p:nvSpPr>
          <p:cNvPr id="23" name="Teardrop 1">
            <a:extLst>
              <a:ext uri="{FF2B5EF4-FFF2-40B4-BE49-F238E27FC236}">
                <a16:creationId xmlns=""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4305335" y="3902487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4" name="Rectangle 30">
            <a:extLst>
              <a:ext uri="{FF2B5EF4-FFF2-40B4-BE49-F238E27FC236}">
                <a16:creationId xmlns=""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6397555" y="3959444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5" name="Rectangle 9">
            <a:extLst>
              <a:ext uri="{FF2B5EF4-FFF2-40B4-BE49-F238E27FC236}">
                <a16:creationId xmlns=""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1909609" y="396559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="" xmlns:p14="http://schemas.microsoft.com/office/powerpoint/2010/main" val="68981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73"/>
          <p:cNvSpPr txBox="1"/>
          <p:nvPr/>
        </p:nvSpPr>
        <p:spPr>
          <a:xfrm>
            <a:off x="5103399" y="2143223"/>
            <a:ext cx="35829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solidFill>
                  <a:schemeClr val="lt1"/>
                </a:solidFill>
              </a:rPr>
              <a:t>關聯法則</a:t>
            </a:r>
            <a:endParaRPr sz="3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8" name="Google Shape;848;p74"/>
          <p:cNvGrpSpPr/>
          <p:nvPr/>
        </p:nvGrpSpPr>
        <p:grpSpPr>
          <a:xfrm>
            <a:off x="8174336" y="1425257"/>
            <a:ext cx="842555" cy="3367631"/>
            <a:chOff x="10078664" y="330423"/>
            <a:chExt cx="1764144" cy="6067804"/>
          </a:xfrm>
        </p:grpSpPr>
        <p:sp>
          <p:nvSpPr>
            <p:cNvPr id="849" name="Google Shape;849;p74"/>
            <p:cNvSpPr/>
            <p:nvPr/>
          </p:nvSpPr>
          <p:spPr>
            <a:xfrm>
              <a:off x="10078664" y="4432630"/>
              <a:ext cx="1764144" cy="1965597"/>
            </a:xfrm>
            <a:custGeom>
              <a:avLst/>
              <a:gdLst/>
              <a:ahLst/>
              <a:cxnLst/>
              <a:rect l="l" t="t" r="r" b="b"/>
              <a:pathLst>
                <a:path w="1764144" h="1965597" extrusionOk="0">
                  <a:moveTo>
                    <a:pt x="789249" y="222875"/>
                  </a:moveTo>
                  <a:cubicBezTo>
                    <a:pt x="789697" y="163722"/>
                    <a:pt x="789787" y="59576"/>
                    <a:pt x="788980" y="423"/>
                  </a:cubicBezTo>
                  <a:cubicBezTo>
                    <a:pt x="833255" y="-473"/>
                    <a:pt x="902178" y="333"/>
                    <a:pt x="940269" y="333"/>
                  </a:cubicBezTo>
                  <a:cubicBezTo>
                    <a:pt x="940000" y="68987"/>
                    <a:pt x="940179" y="147141"/>
                    <a:pt x="938207" y="215794"/>
                  </a:cubicBezTo>
                  <a:cubicBezTo>
                    <a:pt x="937580" y="237753"/>
                    <a:pt x="946274" y="246178"/>
                    <a:pt x="964826" y="254423"/>
                  </a:cubicBezTo>
                  <a:cubicBezTo>
                    <a:pt x="1031956" y="284358"/>
                    <a:pt x="1051315" y="346648"/>
                    <a:pt x="987143" y="396122"/>
                  </a:cubicBezTo>
                  <a:cubicBezTo>
                    <a:pt x="950397" y="424444"/>
                    <a:pt x="961152" y="473200"/>
                    <a:pt x="956850" y="512367"/>
                  </a:cubicBezTo>
                  <a:cubicBezTo>
                    <a:pt x="941613" y="653259"/>
                    <a:pt x="931754" y="794509"/>
                    <a:pt x="945467" y="936567"/>
                  </a:cubicBezTo>
                  <a:cubicBezTo>
                    <a:pt x="951651" y="1000470"/>
                    <a:pt x="980421" y="1058190"/>
                    <a:pt x="985530" y="1122720"/>
                  </a:cubicBezTo>
                  <a:cubicBezTo>
                    <a:pt x="994761" y="1239234"/>
                    <a:pt x="998078" y="1355031"/>
                    <a:pt x="967515" y="1468677"/>
                  </a:cubicBezTo>
                  <a:cubicBezTo>
                    <a:pt x="958284" y="1503183"/>
                    <a:pt x="968142" y="1506947"/>
                    <a:pt x="998974" y="1508023"/>
                  </a:cubicBezTo>
                  <a:cubicBezTo>
                    <a:pt x="1196779" y="1515193"/>
                    <a:pt x="1394225" y="1525231"/>
                    <a:pt x="1584590" y="1587790"/>
                  </a:cubicBezTo>
                  <a:cubicBezTo>
                    <a:pt x="1629672" y="1602578"/>
                    <a:pt x="1672872" y="1621489"/>
                    <a:pt x="1714010" y="1645061"/>
                  </a:cubicBezTo>
                  <a:cubicBezTo>
                    <a:pt x="1788221" y="1687633"/>
                    <a:pt x="1772178" y="1769551"/>
                    <a:pt x="1716968" y="1804416"/>
                  </a:cubicBezTo>
                  <a:cubicBezTo>
                    <a:pt x="1652348" y="1845196"/>
                    <a:pt x="1581902" y="1871008"/>
                    <a:pt x="1509932" y="1892877"/>
                  </a:cubicBezTo>
                  <a:cubicBezTo>
                    <a:pt x="1347888" y="1942171"/>
                    <a:pt x="1180736" y="1958662"/>
                    <a:pt x="1012507" y="1963413"/>
                  </a:cubicBezTo>
                  <a:cubicBezTo>
                    <a:pt x="827519" y="1968700"/>
                    <a:pt x="642441" y="1965922"/>
                    <a:pt x="458798" y="1937779"/>
                  </a:cubicBezTo>
                  <a:cubicBezTo>
                    <a:pt x="338340" y="1919227"/>
                    <a:pt x="221020" y="1889292"/>
                    <a:pt x="109973" y="1838474"/>
                  </a:cubicBezTo>
                  <a:cubicBezTo>
                    <a:pt x="83265" y="1826284"/>
                    <a:pt x="57273" y="1810331"/>
                    <a:pt x="34777" y="1791420"/>
                  </a:cubicBezTo>
                  <a:cubicBezTo>
                    <a:pt x="-14607" y="1749834"/>
                    <a:pt x="-10932" y="1688798"/>
                    <a:pt x="42843" y="1652948"/>
                  </a:cubicBezTo>
                  <a:cubicBezTo>
                    <a:pt x="137309" y="1589940"/>
                    <a:pt x="245398" y="1563232"/>
                    <a:pt x="355011" y="1544142"/>
                  </a:cubicBezTo>
                  <a:cubicBezTo>
                    <a:pt x="482817" y="1521915"/>
                    <a:pt x="612148" y="1511607"/>
                    <a:pt x="741837" y="1508381"/>
                  </a:cubicBezTo>
                  <a:cubicBezTo>
                    <a:pt x="768993" y="1507664"/>
                    <a:pt x="770517" y="1498791"/>
                    <a:pt x="765319" y="1477102"/>
                  </a:cubicBezTo>
                  <a:cubicBezTo>
                    <a:pt x="726780" y="1317926"/>
                    <a:pt x="727676" y="1159109"/>
                    <a:pt x="771055" y="1000739"/>
                  </a:cubicBezTo>
                  <a:cubicBezTo>
                    <a:pt x="777687" y="976540"/>
                    <a:pt x="781810" y="950997"/>
                    <a:pt x="782437" y="925991"/>
                  </a:cubicBezTo>
                  <a:cubicBezTo>
                    <a:pt x="786112" y="767980"/>
                    <a:pt x="793192" y="609790"/>
                    <a:pt x="767291" y="452676"/>
                  </a:cubicBezTo>
                  <a:cubicBezTo>
                    <a:pt x="763168" y="427402"/>
                    <a:pt x="755550" y="406608"/>
                    <a:pt x="732516" y="389579"/>
                  </a:cubicBezTo>
                  <a:cubicBezTo>
                    <a:pt x="682863" y="353012"/>
                    <a:pt x="687971" y="303269"/>
                    <a:pt x="738521" y="265089"/>
                  </a:cubicBezTo>
                  <a:cubicBezTo>
                    <a:pt x="755998" y="252183"/>
                    <a:pt x="789428" y="256754"/>
                    <a:pt x="789249" y="2228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74"/>
            <p:cNvSpPr/>
            <p:nvPr/>
          </p:nvSpPr>
          <p:spPr>
            <a:xfrm>
              <a:off x="10341204" y="773807"/>
              <a:ext cx="1204079" cy="3668802"/>
            </a:xfrm>
            <a:custGeom>
              <a:avLst/>
              <a:gdLst/>
              <a:ahLst/>
              <a:cxnLst/>
              <a:rect l="l" t="t" r="r" b="b"/>
              <a:pathLst>
                <a:path w="1204079" h="3668802" extrusionOk="0">
                  <a:moveTo>
                    <a:pt x="1203296" y="2243962"/>
                  </a:moveTo>
                  <a:cubicBezTo>
                    <a:pt x="1203117" y="2178355"/>
                    <a:pt x="1204013" y="2000986"/>
                    <a:pt x="1193527" y="1887340"/>
                  </a:cubicBezTo>
                  <a:cubicBezTo>
                    <a:pt x="1191107" y="1796100"/>
                    <a:pt x="1171479" y="1707460"/>
                    <a:pt x="1149969" y="1619448"/>
                  </a:cubicBezTo>
                  <a:cubicBezTo>
                    <a:pt x="1111071" y="1460092"/>
                    <a:pt x="1075579" y="1301006"/>
                    <a:pt x="1085348" y="1134660"/>
                  </a:cubicBezTo>
                  <a:cubicBezTo>
                    <a:pt x="1090726" y="1043511"/>
                    <a:pt x="1112953" y="955408"/>
                    <a:pt x="1121647" y="865155"/>
                  </a:cubicBezTo>
                  <a:cubicBezTo>
                    <a:pt x="1121647" y="865155"/>
                    <a:pt x="1121647" y="865155"/>
                    <a:pt x="1121647" y="865155"/>
                  </a:cubicBezTo>
                  <a:cubicBezTo>
                    <a:pt x="1148266" y="759486"/>
                    <a:pt x="1144681" y="652383"/>
                    <a:pt x="1137152" y="545100"/>
                  </a:cubicBezTo>
                  <a:cubicBezTo>
                    <a:pt x="1131685" y="466767"/>
                    <a:pt x="1118869" y="445436"/>
                    <a:pt x="1130878" y="341291"/>
                  </a:cubicBezTo>
                  <a:cubicBezTo>
                    <a:pt x="1134732" y="316106"/>
                    <a:pt x="1140289" y="293520"/>
                    <a:pt x="1139662" y="285006"/>
                  </a:cubicBezTo>
                  <a:cubicBezTo>
                    <a:pt x="1148804" y="212050"/>
                    <a:pt x="1160545" y="122962"/>
                    <a:pt x="1173899" y="56370"/>
                  </a:cubicBezTo>
                  <a:cubicBezTo>
                    <a:pt x="1126487" y="17113"/>
                    <a:pt x="1066706" y="13349"/>
                    <a:pt x="1010331" y="622"/>
                  </a:cubicBezTo>
                  <a:cubicBezTo>
                    <a:pt x="991510" y="-3590"/>
                    <a:pt x="996529" y="14604"/>
                    <a:pt x="993661" y="24642"/>
                  </a:cubicBezTo>
                  <a:cubicBezTo>
                    <a:pt x="994109" y="79135"/>
                    <a:pt x="991062" y="145996"/>
                    <a:pt x="993213" y="181129"/>
                  </a:cubicBezTo>
                  <a:cubicBezTo>
                    <a:pt x="993213" y="247900"/>
                    <a:pt x="993123" y="265467"/>
                    <a:pt x="941140" y="286260"/>
                  </a:cubicBezTo>
                  <a:cubicBezTo>
                    <a:pt x="837891" y="327578"/>
                    <a:pt x="745307" y="388165"/>
                    <a:pt x="653978" y="449917"/>
                  </a:cubicBezTo>
                  <a:cubicBezTo>
                    <a:pt x="619831" y="473041"/>
                    <a:pt x="574211" y="471248"/>
                    <a:pt x="542573" y="444809"/>
                  </a:cubicBezTo>
                  <a:cubicBezTo>
                    <a:pt x="467198" y="381622"/>
                    <a:pt x="384383" y="332238"/>
                    <a:pt x="290634" y="298718"/>
                  </a:cubicBezTo>
                  <a:cubicBezTo>
                    <a:pt x="226552" y="275774"/>
                    <a:pt x="216962" y="265377"/>
                    <a:pt x="216872" y="192243"/>
                  </a:cubicBezTo>
                  <a:lnTo>
                    <a:pt x="217320" y="189016"/>
                  </a:lnTo>
                  <a:cubicBezTo>
                    <a:pt x="218396" y="157288"/>
                    <a:pt x="217858" y="81106"/>
                    <a:pt x="218306" y="50723"/>
                  </a:cubicBezTo>
                  <a:cubicBezTo>
                    <a:pt x="216424" y="25180"/>
                    <a:pt x="216424" y="5731"/>
                    <a:pt x="198768" y="10929"/>
                  </a:cubicBezTo>
                  <a:cubicBezTo>
                    <a:pt x="150369" y="25000"/>
                    <a:pt x="86197" y="14873"/>
                    <a:pt x="45597" y="51530"/>
                  </a:cubicBezTo>
                  <a:cubicBezTo>
                    <a:pt x="49630" y="107456"/>
                    <a:pt x="64060" y="218862"/>
                    <a:pt x="75532" y="301138"/>
                  </a:cubicBezTo>
                  <a:cubicBezTo>
                    <a:pt x="80013" y="419982"/>
                    <a:pt x="94891" y="490160"/>
                    <a:pt x="78938" y="581220"/>
                  </a:cubicBezTo>
                  <a:cubicBezTo>
                    <a:pt x="59489" y="691908"/>
                    <a:pt x="72664" y="797218"/>
                    <a:pt x="94891" y="903784"/>
                  </a:cubicBezTo>
                  <a:cubicBezTo>
                    <a:pt x="117746" y="1013307"/>
                    <a:pt x="134954" y="1122919"/>
                    <a:pt x="128680" y="1235669"/>
                  </a:cubicBezTo>
                  <a:cubicBezTo>
                    <a:pt x="124647" y="1307190"/>
                    <a:pt x="109142" y="1376830"/>
                    <a:pt x="102151" y="1447724"/>
                  </a:cubicBezTo>
                  <a:cubicBezTo>
                    <a:pt x="79475" y="1539053"/>
                    <a:pt x="37889" y="1725206"/>
                    <a:pt x="26865" y="1845036"/>
                  </a:cubicBezTo>
                  <a:cubicBezTo>
                    <a:pt x="3921" y="2094197"/>
                    <a:pt x="-2443" y="2344074"/>
                    <a:pt x="784" y="2594668"/>
                  </a:cubicBezTo>
                  <a:cubicBezTo>
                    <a:pt x="4458" y="2883891"/>
                    <a:pt x="27940" y="3171860"/>
                    <a:pt x="39681" y="3460456"/>
                  </a:cubicBezTo>
                  <a:cubicBezTo>
                    <a:pt x="41743" y="3511005"/>
                    <a:pt x="30450" y="3569889"/>
                    <a:pt x="91127" y="3600362"/>
                  </a:cubicBezTo>
                  <a:cubicBezTo>
                    <a:pt x="211674" y="3654227"/>
                    <a:pt x="340466" y="3665610"/>
                    <a:pt x="469617" y="3668657"/>
                  </a:cubicBezTo>
                  <a:cubicBezTo>
                    <a:pt x="518912" y="3669822"/>
                    <a:pt x="715372" y="3663638"/>
                    <a:pt x="734462" y="3663190"/>
                  </a:cubicBezTo>
                  <a:cubicBezTo>
                    <a:pt x="814409" y="3661487"/>
                    <a:pt x="893280" y="3651269"/>
                    <a:pt x="971703" y="3636392"/>
                  </a:cubicBezTo>
                  <a:cubicBezTo>
                    <a:pt x="999845" y="3623486"/>
                    <a:pt x="1030497" y="3622052"/>
                    <a:pt x="1060253" y="3616136"/>
                  </a:cubicBezTo>
                  <a:cubicBezTo>
                    <a:pt x="1118869" y="3604485"/>
                    <a:pt x="1176857" y="3576880"/>
                    <a:pt x="1167894" y="3500250"/>
                  </a:cubicBezTo>
                  <a:cubicBezTo>
                    <a:pt x="1166729" y="3489943"/>
                    <a:pt x="1167984" y="3479367"/>
                    <a:pt x="1169059" y="3468970"/>
                  </a:cubicBezTo>
                  <a:cubicBezTo>
                    <a:pt x="1190838" y="3258349"/>
                    <a:pt x="1201593" y="3047101"/>
                    <a:pt x="1203207" y="2835493"/>
                  </a:cubicBezTo>
                  <a:cubicBezTo>
                    <a:pt x="1204730" y="2638137"/>
                    <a:pt x="1203924" y="2441049"/>
                    <a:pt x="1203296" y="2243962"/>
                  </a:cubicBezTo>
                  <a:close/>
                  <a:moveTo>
                    <a:pt x="1121647" y="865065"/>
                  </a:moveTo>
                  <a:cubicBezTo>
                    <a:pt x="1119675" y="861211"/>
                    <a:pt x="1118958" y="857447"/>
                    <a:pt x="1118869" y="853593"/>
                  </a:cubicBezTo>
                  <a:cubicBezTo>
                    <a:pt x="1119586" y="857447"/>
                    <a:pt x="1120482" y="861301"/>
                    <a:pt x="1121647" y="86506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74"/>
            <p:cNvSpPr/>
            <p:nvPr/>
          </p:nvSpPr>
          <p:spPr>
            <a:xfrm>
              <a:off x="10192943" y="825157"/>
              <a:ext cx="211686" cy="336009"/>
            </a:xfrm>
            <a:custGeom>
              <a:avLst/>
              <a:gdLst/>
              <a:ahLst/>
              <a:cxnLst/>
              <a:rect l="l" t="t" r="r" b="b"/>
              <a:pathLst>
                <a:path w="211686" h="336009" extrusionOk="0">
                  <a:moveTo>
                    <a:pt x="178801" y="151916"/>
                  </a:moveTo>
                  <a:cubicBezTo>
                    <a:pt x="159531" y="133095"/>
                    <a:pt x="130134" y="128703"/>
                    <a:pt x="105845" y="141430"/>
                  </a:cubicBezTo>
                  <a:cubicBezTo>
                    <a:pt x="77254" y="156397"/>
                    <a:pt x="76717" y="190455"/>
                    <a:pt x="78061" y="218329"/>
                  </a:cubicBezTo>
                  <a:cubicBezTo>
                    <a:pt x="78868" y="235896"/>
                    <a:pt x="83170" y="256510"/>
                    <a:pt x="95807" y="256241"/>
                  </a:cubicBezTo>
                  <a:cubicBezTo>
                    <a:pt x="112657" y="256510"/>
                    <a:pt x="97779" y="216447"/>
                    <a:pt x="105845" y="189918"/>
                  </a:cubicBezTo>
                  <a:cubicBezTo>
                    <a:pt x="115794" y="157204"/>
                    <a:pt x="145101" y="163119"/>
                    <a:pt x="162668" y="181224"/>
                  </a:cubicBezTo>
                  <a:cubicBezTo>
                    <a:pt x="183999" y="203272"/>
                    <a:pt x="185343" y="226933"/>
                    <a:pt x="173692" y="254717"/>
                  </a:cubicBezTo>
                  <a:cubicBezTo>
                    <a:pt x="162578" y="281336"/>
                    <a:pt x="143309" y="302577"/>
                    <a:pt x="110326" y="303653"/>
                  </a:cubicBezTo>
                  <a:cubicBezTo>
                    <a:pt x="78957" y="304639"/>
                    <a:pt x="55744" y="292181"/>
                    <a:pt x="42838" y="262873"/>
                  </a:cubicBezTo>
                  <a:cubicBezTo>
                    <a:pt x="8422" y="185167"/>
                    <a:pt x="52697" y="71522"/>
                    <a:pt x="158456" y="70625"/>
                  </a:cubicBezTo>
                  <a:cubicBezTo>
                    <a:pt x="170376" y="70536"/>
                    <a:pt x="189018" y="71701"/>
                    <a:pt x="200938" y="71790"/>
                  </a:cubicBezTo>
                  <a:cubicBezTo>
                    <a:pt x="203896" y="44096"/>
                    <a:pt x="197981" y="27784"/>
                    <a:pt x="193858" y="0"/>
                  </a:cubicBezTo>
                  <a:cubicBezTo>
                    <a:pt x="90698" y="23751"/>
                    <a:pt x="15502" y="75555"/>
                    <a:pt x="1162" y="189918"/>
                  </a:cubicBezTo>
                  <a:cubicBezTo>
                    <a:pt x="-6546" y="251849"/>
                    <a:pt x="24913" y="316470"/>
                    <a:pt x="71249" y="330003"/>
                  </a:cubicBezTo>
                  <a:cubicBezTo>
                    <a:pt x="125563" y="345867"/>
                    <a:pt x="177994" y="331975"/>
                    <a:pt x="203986" y="268251"/>
                  </a:cubicBezTo>
                  <a:cubicBezTo>
                    <a:pt x="211783" y="249160"/>
                    <a:pt x="224331" y="196281"/>
                    <a:pt x="178801" y="1519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74"/>
            <p:cNvSpPr/>
            <p:nvPr/>
          </p:nvSpPr>
          <p:spPr>
            <a:xfrm>
              <a:off x="11480061" y="830087"/>
              <a:ext cx="216436" cy="329046"/>
            </a:xfrm>
            <a:custGeom>
              <a:avLst/>
              <a:gdLst/>
              <a:ahLst/>
              <a:cxnLst/>
              <a:rect l="l" t="t" r="r" b="b"/>
              <a:pathLst>
                <a:path w="216436" h="329046" extrusionOk="0">
                  <a:moveTo>
                    <a:pt x="35041" y="0"/>
                  </a:moveTo>
                  <a:cubicBezTo>
                    <a:pt x="32532" y="3406"/>
                    <a:pt x="21866" y="60766"/>
                    <a:pt x="21687" y="66592"/>
                  </a:cubicBezTo>
                  <a:cubicBezTo>
                    <a:pt x="41046" y="66323"/>
                    <a:pt x="60495" y="64531"/>
                    <a:pt x="79675" y="66144"/>
                  </a:cubicBezTo>
                  <a:cubicBezTo>
                    <a:pt x="126639" y="69998"/>
                    <a:pt x="154692" y="94555"/>
                    <a:pt x="169929" y="140175"/>
                  </a:cubicBezTo>
                  <a:cubicBezTo>
                    <a:pt x="186061" y="188752"/>
                    <a:pt x="193052" y="235806"/>
                    <a:pt x="158456" y="277482"/>
                  </a:cubicBezTo>
                  <a:cubicBezTo>
                    <a:pt x="133540" y="307507"/>
                    <a:pt x="88100" y="306521"/>
                    <a:pt x="59599" y="278558"/>
                  </a:cubicBezTo>
                  <a:cubicBezTo>
                    <a:pt x="30650" y="250146"/>
                    <a:pt x="22763" y="202196"/>
                    <a:pt x="50188" y="176743"/>
                  </a:cubicBezTo>
                  <a:cubicBezTo>
                    <a:pt x="70802" y="157563"/>
                    <a:pt x="103426" y="155949"/>
                    <a:pt x="110327" y="185436"/>
                  </a:cubicBezTo>
                  <a:cubicBezTo>
                    <a:pt x="116511" y="211966"/>
                    <a:pt x="111134" y="259736"/>
                    <a:pt x="124040" y="259736"/>
                  </a:cubicBezTo>
                  <a:cubicBezTo>
                    <a:pt x="136408" y="259736"/>
                    <a:pt x="155678" y="179611"/>
                    <a:pt x="118752" y="146628"/>
                  </a:cubicBezTo>
                  <a:cubicBezTo>
                    <a:pt x="87204" y="118486"/>
                    <a:pt x="50367" y="134081"/>
                    <a:pt x="19626" y="158190"/>
                  </a:cubicBezTo>
                  <a:cubicBezTo>
                    <a:pt x="19626" y="158190"/>
                    <a:pt x="19626" y="158190"/>
                    <a:pt x="19626" y="158190"/>
                  </a:cubicBezTo>
                  <a:cubicBezTo>
                    <a:pt x="1342" y="177818"/>
                    <a:pt x="3941" y="203182"/>
                    <a:pt x="894" y="226933"/>
                  </a:cubicBezTo>
                  <a:cubicBezTo>
                    <a:pt x="-3677" y="236344"/>
                    <a:pt x="10574" y="265831"/>
                    <a:pt x="14517" y="271656"/>
                  </a:cubicBezTo>
                  <a:cubicBezTo>
                    <a:pt x="44990" y="317187"/>
                    <a:pt x="93209" y="337890"/>
                    <a:pt x="140352" y="325522"/>
                  </a:cubicBezTo>
                  <a:cubicBezTo>
                    <a:pt x="180056" y="315125"/>
                    <a:pt x="209812" y="280709"/>
                    <a:pt x="215369" y="225499"/>
                  </a:cubicBezTo>
                  <a:cubicBezTo>
                    <a:pt x="224690" y="130944"/>
                    <a:pt x="173693" y="30831"/>
                    <a:pt x="3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74"/>
            <p:cNvSpPr/>
            <p:nvPr/>
          </p:nvSpPr>
          <p:spPr>
            <a:xfrm>
              <a:off x="11019023" y="919713"/>
              <a:ext cx="315444" cy="188869"/>
            </a:xfrm>
            <a:custGeom>
              <a:avLst/>
              <a:gdLst/>
              <a:ahLst/>
              <a:cxnLst/>
              <a:rect l="l" t="t" r="r" b="b"/>
              <a:pathLst>
                <a:path w="315444" h="188869" extrusionOk="0">
                  <a:moveTo>
                    <a:pt x="304191" y="45082"/>
                  </a:moveTo>
                  <a:cubicBezTo>
                    <a:pt x="262246" y="78512"/>
                    <a:pt x="229801" y="122429"/>
                    <a:pt x="184809" y="152543"/>
                  </a:cubicBezTo>
                  <a:cubicBezTo>
                    <a:pt x="121533" y="194847"/>
                    <a:pt x="71790" y="199687"/>
                    <a:pt x="0" y="169752"/>
                  </a:cubicBezTo>
                  <a:cubicBezTo>
                    <a:pt x="5826" y="157383"/>
                    <a:pt x="17208" y="153081"/>
                    <a:pt x="28501" y="156039"/>
                  </a:cubicBezTo>
                  <a:cubicBezTo>
                    <a:pt x="98678" y="174412"/>
                    <a:pt x="148510" y="138024"/>
                    <a:pt x="195206" y="94735"/>
                  </a:cubicBezTo>
                  <a:cubicBezTo>
                    <a:pt x="232400" y="60318"/>
                    <a:pt x="269326" y="25902"/>
                    <a:pt x="313243" y="0"/>
                  </a:cubicBezTo>
                  <a:cubicBezTo>
                    <a:pt x="316380" y="23841"/>
                    <a:pt x="318172" y="32176"/>
                    <a:pt x="304191" y="45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74"/>
            <p:cNvSpPr/>
            <p:nvPr/>
          </p:nvSpPr>
          <p:spPr>
            <a:xfrm>
              <a:off x="10558076" y="921416"/>
              <a:ext cx="303832" cy="187310"/>
            </a:xfrm>
            <a:custGeom>
              <a:avLst/>
              <a:gdLst/>
              <a:ahLst/>
              <a:cxnLst/>
              <a:rect l="l" t="t" r="r" b="b"/>
              <a:pathLst>
                <a:path w="303832" h="187310" extrusionOk="0">
                  <a:moveTo>
                    <a:pt x="90" y="0"/>
                  </a:moveTo>
                  <a:cubicBezTo>
                    <a:pt x="41586" y="26440"/>
                    <a:pt x="78692" y="58257"/>
                    <a:pt x="114452" y="91956"/>
                  </a:cubicBezTo>
                  <a:cubicBezTo>
                    <a:pt x="160968" y="135694"/>
                    <a:pt x="210442" y="172261"/>
                    <a:pt x="280529" y="154605"/>
                  </a:cubicBezTo>
                  <a:cubicBezTo>
                    <a:pt x="289492" y="152364"/>
                    <a:pt x="297827" y="157294"/>
                    <a:pt x="303832" y="164822"/>
                  </a:cubicBezTo>
                  <a:cubicBezTo>
                    <a:pt x="246561" y="203003"/>
                    <a:pt x="170200" y="192248"/>
                    <a:pt x="104056" y="134977"/>
                  </a:cubicBezTo>
                  <a:cubicBezTo>
                    <a:pt x="70267" y="105759"/>
                    <a:pt x="32803" y="68922"/>
                    <a:pt x="0" y="38450"/>
                  </a:cubicBezTo>
                  <a:cubicBezTo>
                    <a:pt x="358" y="28322"/>
                    <a:pt x="90" y="23303"/>
                    <a:pt x="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74"/>
            <p:cNvSpPr/>
            <p:nvPr/>
          </p:nvSpPr>
          <p:spPr>
            <a:xfrm>
              <a:off x="10892919" y="918189"/>
              <a:ext cx="985" cy="717"/>
            </a:xfrm>
            <a:custGeom>
              <a:avLst/>
              <a:gdLst/>
              <a:ahLst/>
              <a:cxnLst/>
              <a:rect l="l" t="t" r="r" b="b"/>
              <a:pathLst>
                <a:path w="985" h="717" extrusionOk="0">
                  <a:moveTo>
                    <a:pt x="359" y="717"/>
                  </a:moveTo>
                  <a:cubicBezTo>
                    <a:pt x="448" y="627"/>
                    <a:pt x="986" y="0"/>
                    <a:pt x="986" y="0"/>
                  </a:cubicBezTo>
                  <a:cubicBezTo>
                    <a:pt x="627" y="90"/>
                    <a:pt x="359" y="179"/>
                    <a:pt x="0" y="269"/>
                  </a:cubicBezTo>
                  <a:cubicBezTo>
                    <a:pt x="179" y="359"/>
                    <a:pt x="269" y="538"/>
                    <a:pt x="359" y="7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74"/>
            <p:cNvSpPr/>
            <p:nvPr/>
          </p:nvSpPr>
          <p:spPr>
            <a:xfrm>
              <a:off x="10773972" y="896852"/>
              <a:ext cx="118946" cy="79845"/>
            </a:xfrm>
            <a:custGeom>
              <a:avLst/>
              <a:gdLst/>
              <a:ahLst/>
              <a:cxnLst/>
              <a:rect l="l" t="t" r="r" b="b"/>
              <a:pathLst>
                <a:path w="118946" h="79845" extrusionOk="0">
                  <a:moveTo>
                    <a:pt x="33623" y="14436"/>
                  </a:moveTo>
                  <a:cubicBezTo>
                    <a:pt x="16683" y="21427"/>
                    <a:pt x="640" y="29314"/>
                    <a:pt x="13" y="50914"/>
                  </a:cubicBezTo>
                  <a:cubicBezTo>
                    <a:pt x="-435" y="65344"/>
                    <a:pt x="10947" y="72335"/>
                    <a:pt x="21344" y="76816"/>
                  </a:cubicBezTo>
                  <a:cubicBezTo>
                    <a:pt x="40434" y="84972"/>
                    <a:pt x="55491" y="75561"/>
                    <a:pt x="68577" y="61669"/>
                  </a:cubicBezTo>
                  <a:cubicBezTo>
                    <a:pt x="83455" y="45895"/>
                    <a:pt x="95196" y="26177"/>
                    <a:pt x="118947" y="21606"/>
                  </a:cubicBezTo>
                  <a:cubicBezTo>
                    <a:pt x="93403" y="-13706"/>
                    <a:pt x="63378" y="2068"/>
                    <a:pt x="33623" y="144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74"/>
            <p:cNvSpPr/>
            <p:nvPr/>
          </p:nvSpPr>
          <p:spPr>
            <a:xfrm>
              <a:off x="10557807" y="330423"/>
              <a:ext cx="777109" cy="691327"/>
            </a:xfrm>
            <a:custGeom>
              <a:avLst/>
              <a:gdLst/>
              <a:ahLst/>
              <a:cxnLst/>
              <a:rect l="l" t="t" r="r" b="b"/>
              <a:pathLst>
                <a:path w="777109" h="691327" extrusionOk="0">
                  <a:moveTo>
                    <a:pt x="777058" y="467936"/>
                  </a:moveTo>
                  <a:cubicBezTo>
                    <a:pt x="670761" y="471431"/>
                    <a:pt x="564465" y="483620"/>
                    <a:pt x="455659" y="499215"/>
                  </a:cubicBezTo>
                  <a:cubicBezTo>
                    <a:pt x="493033" y="434953"/>
                    <a:pt x="472777" y="383239"/>
                    <a:pt x="438719" y="365941"/>
                  </a:cubicBezTo>
                  <a:cubicBezTo>
                    <a:pt x="405199" y="349002"/>
                    <a:pt x="382165" y="362177"/>
                    <a:pt x="363254" y="383239"/>
                  </a:cubicBezTo>
                  <a:cubicBezTo>
                    <a:pt x="342282" y="406542"/>
                    <a:pt x="339324" y="472327"/>
                    <a:pt x="353485" y="473134"/>
                  </a:cubicBezTo>
                  <a:cubicBezTo>
                    <a:pt x="369170" y="473134"/>
                    <a:pt x="368453" y="434595"/>
                    <a:pt x="377953" y="418104"/>
                  </a:cubicBezTo>
                  <a:cubicBezTo>
                    <a:pt x="386019" y="404122"/>
                    <a:pt x="399105" y="387900"/>
                    <a:pt x="419360" y="390589"/>
                  </a:cubicBezTo>
                  <a:cubicBezTo>
                    <a:pt x="438540" y="393098"/>
                    <a:pt x="443649" y="406452"/>
                    <a:pt x="447234" y="425722"/>
                  </a:cubicBezTo>
                  <a:cubicBezTo>
                    <a:pt x="453956" y="461931"/>
                    <a:pt x="438540" y="488191"/>
                    <a:pt x="405199" y="504682"/>
                  </a:cubicBezTo>
                  <a:cubicBezTo>
                    <a:pt x="372127" y="521084"/>
                    <a:pt x="336904" y="509074"/>
                    <a:pt x="321130" y="478601"/>
                  </a:cubicBezTo>
                  <a:cubicBezTo>
                    <a:pt x="301412" y="440331"/>
                    <a:pt x="291464" y="392829"/>
                    <a:pt x="317724" y="350884"/>
                  </a:cubicBezTo>
                  <a:cubicBezTo>
                    <a:pt x="352141" y="295854"/>
                    <a:pt x="394175" y="251937"/>
                    <a:pt x="429936" y="208020"/>
                  </a:cubicBezTo>
                  <a:cubicBezTo>
                    <a:pt x="450281" y="183015"/>
                    <a:pt x="464711" y="155051"/>
                    <a:pt x="469013" y="123593"/>
                  </a:cubicBezTo>
                  <a:cubicBezTo>
                    <a:pt x="477617" y="60585"/>
                    <a:pt x="442663" y="15235"/>
                    <a:pt x="391576" y="2508"/>
                  </a:cubicBezTo>
                  <a:cubicBezTo>
                    <a:pt x="343626" y="-9412"/>
                    <a:pt x="291912" y="22136"/>
                    <a:pt x="269057" y="76449"/>
                  </a:cubicBezTo>
                  <a:cubicBezTo>
                    <a:pt x="261260" y="94912"/>
                    <a:pt x="249698" y="126102"/>
                    <a:pt x="273539" y="127088"/>
                  </a:cubicBezTo>
                  <a:cubicBezTo>
                    <a:pt x="287520" y="127626"/>
                    <a:pt x="293167" y="107191"/>
                    <a:pt x="297110" y="92403"/>
                  </a:cubicBezTo>
                  <a:cubicBezTo>
                    <a:pt x="307865" y="51802"/>
                    <a:pt x="345060" y="23928"/>
                    <a:pt x="388529" y="32533"/>
                  </a:cubicBezTo>
                  <a:cubicBezTo>
                    <a:pt x="424559" y="39613"/>
                    <a:pt x="448847" y="82544"/>
                    <a:pt x="438988" y="124668"/>
                  </a:cubicBezTo>
                  <a:cubicBezTo>
                    <a:pt x="432446" y="152363"/>
                    <a:pt x="418195" y="177099"/>
                    <a:pt x="399822" y="198789"/>
                  </a:cubicBezTo>
                  <a:cubicBezTo>
                    <a:pt x="377684" y="224960"/>
                    <a:pt x="354561" y="250234"/>
                    <a:pt x="331527" y="275688"/>
                  </a:cubicBezTo>
                  <a:cubicBezTo>
                    <a:pt x="264755" y="349719"/>
                    <a:pt x="254807" y="410844"/>
                    <a:pt x="296304" y="497512"/>
                  </a:cubicBezTo>
                  <a:cubicBezTo>
                    <a:pt x="180148" y="475823"/>
                    <a:pt x="99664" y="465516"/>
                    <a:pt x="0" y="468563"/>
                  </a:cubicBezTo>
                  <a:cubicBezTo>
                    <a:pt x="448" y="480035"/>
                    <a:pt x="1703" y="489267"/>
                    <a:pt x="1793" y="501904"/>
                  </a:cubicBezTo>
                  <a:cubicBezTo>
                    <a:pt x="38987" y="501097"/>
                    <a:pt x="56196" y="503876"/>
                    <a:pt x="84069" y="505489"/>
                  </a:cubicBezTo>
                  <a:cubicBezTo>
                    <a:pt x="138920" y="508536"/>
                    <a:pt x="192517" y="513555"/>
                    <a:pt x="249877" y="533363"/>
                  </a:cubicBezTo>
                  <a:cubicBezTo>
                    <a:pt x="224334" y="555232"/>
                    <a:pt x="196371" y="574680"/>
                    <a:pt x="187767" y="602733"/>
                  </a:cubicBezTo>
                  <a:cubicBezTo>
                    <a:pt x="178894" y="631593"/>
                    <a:pt x="185078" y="657853"/>
                    <a:pt x="210263" y="678557"/>
                  </a:cubicBezTo>
                  <a:cubicBezTo>
                    <a:pt x="233834" y="697916"/>
                    <a:pt x="261977" y="692539"/>
                    <a:pt x="284742" y="679184"/>
                  </a:cubicBezTo>
                  <a:cubicBezTo>
                    <a:pt x="314498" y="661797"/>
                    <a:pt x="331527" y="634192"/>
                    <a:pt x="334843" y="598162"/>
                  </a:cubicBezTo>
                  <a:cubicBezTo>
                    <a:pt x="335022" y="597804"/>
                    <a:pt x="335022" y="597804"/>
                    <a:pt x="335022" y="597535"/>
                  </a:cubicBezTo>
                  <a:cubicBezTo>
                    <a:pt x="333409" y="630338"/>
                    <a:pt x="355278" y="655613"/>
                    <a:pt x="385482" y="655433"/>
                  </a:cubicBezTo>
                  <a:cubicBezTo>
                    <a:pt x="414520" y="655254"/>
                    <a:pt x="428233" y="641631"/>
                    <a:pt x="436568" y="602106"/>
                  </a:cubicBezTo>
                  <a:cubicBezTo>
                    <a:pt x="436658" y="634999"/>
                    <a:pt x="461664" y="656957"/>
                    <a:pt x="485146" y="673807"/>
                  </a:cubicBezTo>
                  <a:cubicBezTo>
                    <a:pt x="520190" y="698812"/>
                    <a:pt x="547794" y="695407"/>
                    <a:pt x="568588" y="673986"/>
                  </a:cubicBezTo>
                  <a:cubicBezTo>
                    <a:pt x="589291" y="652745"/>
                    <a:pt x="604348" y="611427"/>
                    <a:pt x="585975" y="580148"/>
                  </a:cubicBezTo>
                  <a:cubicBezTo>
                    <a:pt x="574772" y="561147"/>
                    <a:pt x="547346" y="546090"/>
                    <a:pt x="514095" y="532646"/>
                  </a:cubicBezTo>
                  <a:cubicBezTo>
                    <a:pt x="576116" y="513914"/>
                    <a:pt x="645397" y="510777"/>
                    <a:pt x="704909" y="505489"/>
                  </a:cubicBezTo>
                  <a:cubicBezTo>
                    <a:pt x="731797" y="503069"/>
                    <a:pt x="745151" y="499932"/>
                    <a:pt x="777058" y="497781"/>
                  </a:cubicBezTo>
                  <a:cubicBezTo>
                    <a:pt x="776879" y="488998"/>
                    <a:pt x="777237" y="476361"/>
                    <a:pt x="777058" y="467936"/>
                  </a:cubicBezTo>
                  <a:close/>
                  <a:moveTo>
                    <a:pt x="335470" y="588483"/>
                  </a:moveTo>
                  <a:cubicBezTo>
                    <a:pt x="335381" y="588304"/>
                    <a:pt x="335201" y="588214"/>
                    <a:pt x="335112" y="588035"/>
                  </a:cubicBezTo>
                  <a:cubicBezTo>
                    <a:pt x="311451" y="592606"/>
                    <a:pt x="299889" y="618328"/>
                    <a:pt x="285011" y="634102"/>
                  </a:cubicBezTo>
                  <a:cubicBezTo>
                    <a:pt x="271925" y="647995"/>
                    <a:pt x="255345" y="657853"/>
                    <a:pt x="236254" y="649608"/>
                  </a:cubicBezTo>
                  <a:cubicBezTo>
                    <a:pt x="225768" y="645126"/>
                    <a:pt x="215551" y="631862"/>
                    <a:pt x="216088" y="617342"/>
                  </a:cubicBezTo>
                  <a:cubicBezTo>
                    <a:pt x="216805" y="595743"/>
                    <a:pt x="242080" y="576383"/>
                    <a:pt x="258930" y="569303"/>
                  </a:cubicBezTo>
                  <a:cubicBezTo>
                    <a:pt x="288686" y="556934"/>
                    <a:pt x="309479" y="552722"/>
                    <a:pt x="335022" y="587945"/>
                  </a:cubicBezTo>
                  <a:cubicBezTo>
                    <a:pt x="335381" y="587855"/>
                    <a:pt x="335650" y="587766"/>
                    <a:pt x="336008" y="587676"/>
                  </a:cubicBezTo>
                  <a:cubicBezTo>
                    <a:pt x="336098" y="587766"/>
                    <a:pt x="335650" y="588304"/>
                    <a:pt x="335470" y="588483"/>
                  </a:cubicBezTo>
                  <a:close/>
                  <a:moveTo>
                    <a:pt x="557295" y="606318"/>
                  </a:moveTo>
                  <a:cubicBezTo>
                    <a:pt x="564286" y="619583"/>
                    <a:pt x="553530" y="633834"/>
                    <a:pt x="543851" y="641631"/>
                  </a:cubicBezTo>
                  <a:cubicBezTo>
                    <a:pt x="527270" y="654985"/>
                    <a:pt x="510510" y="647995"/>
                    <a:pt x="494736" y="635626"/>
                  </a:cubicBezTo>
                  <a:cubicBezTo>
                    <a:pt x="477259" y="621824"/>
                    <a:pt x="461126" y="601299"/>
                    <a:pt x="439257" y="593771"/>
                  </a:cubicBezTo>
                  <a:cubicBezTo>
                    <a:pt x="449833" y="581044"/>
                    <a:pt x="462202" y="558279"/>
                    <a:pt x="484967" y="561864"/>
                  </a:cubicBezTo>
                  <a:cubicBezTo>
                    <a:pt x="514902" y="566435"/>
                    <a:pt x="541521" y="576294"/>
                    <a:pt x="557295" y="6063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74"/>
            <p:cNvSpPr/>
            <p:nvPr/>
          </p:nvSpPr>
          <p:spPr>
            <a:xfrm>
              <a:off x="10875890" y="1059712"/>
              <a:ext cx="134170" cy="67440"/>
            </a:xfrm>
            <a:custGeom>
              <a:avLst/>
              <a:gdLst/>
              <a:ahLst/>
              <a:cxnLst/>
              <a:rect l="l" t="t" r="r" b="b"/>
              <a:pathLst>
                <a:path w="134170" h="67440" extrusionOk="0">
                  <a:moveTo>
                    <a:pt x="0" y="28677"/>
                  </a:moveTo>
                  <a:cubicBezTo>
                    <a:pt x="42035" y="-6367"/>
                    <a:pt x="87117" y="-12461"/>
                    <a:pt x="134170" y="28229"/>
                  </a:cubicBezTo>
                  <a:cubicBezTo>
                    <a:pt x="74569" y="80929"/>
                    <a:pt x="69550" y="79943"/>
                    <a:pt x="0" y="286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9" name="Google Shape;859;p74"/>
          <p:cNvSpPr txBox="1"/>
          <p:nvPr/>
        </p:nvSpPr>
        <p:spPr>
          <a:xfrm>
            <a:off x="4572000" y="606750"/>
            <a:ext cx="4085100" cy="900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rgbClr val="3F3F3F"/>
                </a:solidFill>
              </a:rPr>
              <a:t>先從原始資料的目標變數比例來評估</a:t>
            </a:r>
            <a:endParaRPr sz="1800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rgbClr val="3F3F3F"/>
                </a:solidFill>
              </a:rPr>
              <a:t>Weka與R是否會需要等比重抽樣</a:t>
            </a:r>
            <a:endParaRPr sz="1800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rgbClr val="3F3F3F"/>
                </a:solidFill>
              </a:rPr>
              <a:t>而Efficient 和 InEfficien</a:t>
            </a:r>
            <a:r>
              <a:rPr lang="zh-TW" sz="1800" dirty="0" smtClean="0">
                <a:solidFill>
                  <a:srgbClr val="3F3F3F"/>
                </a:solidFill>
              </a:rPr>
              <a:t>t約</a:t>
            </a:r>
            <a:r>
              <a:rPr lang="zh-TW" sz="1800" dirty="0">
                <a:solidFill>
                  <a:srgbClr val="3F3F3F"/>
                </a:solidFill>
              </a:rPr>
              <a:t>是</a:t>
            </a:r>
            <a:r>
              <a:rPr lang="zh-TW" sz="1800" dirty="0">
                <a:solidFill>
                  <a:schemeClr val="accent1"/>
                </a:solidFill>
              </a:rPr>
              <a:t>6比4</a:t>
            </a:r>
            <a:endParaRPr sz="1800" dirty="0">
              <a:solidFill>
                <a:schemeClr val="accent1"/>
              </a:solidFill>
            </a:endParaRPr>
          </a:p>
        </p:txBody>
      </p:sp>
      <p:pic>
        <p:nvPicPr>
          <p:cNvPr id="860" name="Google Shape;86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600" y="862950"/>
            <a:ext cx="3958200" cy="4104101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74"/>
          <p:cNvSpPr txBox="1"/>
          <p:nvPr/>
        </p:nvSpPr>
        <p:spPr>
          <a:xfrm>
            <a:off x="4397900" y="168150"/>
            <a:ext cx="773100" cy="34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lt1"/>
                </a:solidFill>
              </a:rPr>
              <a:t>step1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863" name="Google Shape;863;p74"/>
          <p:cNvSpPr txBox="1"/>
          <p:nvPr/>
        </p:nvSpPr>
        <p:spPr>
          <a:xfrm>
            <a:off x="4390216" y="1584657"/>
            <a:ext cx="773100" cy="34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lt1"/>
                </a:solidFill>
              </a:rPr>
              <a:t>step2</a:t>
            </a:r>
            <a:endParaRPr sz="1800" b="1" dirty="0">
              <a:solidFill>
                <a:schemeClr val="lt1"/>
              </a:solidFill>
            </a:endParaRPr>
          </a:p>
        </p:txBody>
      </p:sp>
      <p:sp>
        <p:nvSpPr>
          <p:cNvPr id="864" name="Google Shape;864;p74"/>
          <p:cNvSpPr txBox="1"/>
          <p:nvPr/>
        </p:nvSpPr>
        <p:spPr>
          <a:xfrm>
            <a:off x="4405584" y="1911876"/>
            <a:ext cx="3776400" cy="323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zh-TW" altLang="en-US" sz="1800" dirty="0" smtClean="0"/>
              <a:t>將</a:t>
            </a:r>
            <a:r>
              <a:rPr lang="en-US" altLang="zh-TW" sz="1800" dirty="0" smtClean="0">
                <a:solidFill>
                  <a:schemeClr val="dk1"/>
                </a:solidFill>
              </a:rPr>
              <a:t>6.targeted </a:t>
            </a:r>
            <a:r>
              <a:rPr lang="en-US" altLang="zh-TW" sz="1800" dirty="0" err="1" smtClean="0">
                <a:solidFill>
                  <a:schemeClr val="dk1"/>
                </a:solidFill>
              </a:rPr>
              <a:t>producivity</a:t>
            </a:r>
            <a:r>
              <a:rPr lang="en-US" altLang="zh-TW" sz="1800" dirty="0" smtClean="0">
                <a:solidFill>
                  <a:schemeClr val="dk1"/>
                </a:solidFill>
              </a:rPr>
              <a:t> </a:t>
            </a:r>
            <a:r>
              <a:rPr lang="zh-TW" altLang="en-US" sz="1800" dirty="0" smtClean="0">
                <a:solidFill>
                  <a:schemeClr val="dk1"/>
                </a:solidFill>
              </a:rPr>
              <a:t>、</a:t>
            </a:r>
            <a:r>
              <a:rPr lang="en-US" altLang="zh-TW" sz="1800" dirty="0" smtClean="0">
                <a:solidFill>
                  <a:schemeClr val="dk1"/>
                </a:solidFill>
              </a:rPr>
              <a:t>7.smv</a:t>
            </a:r>
            <a:r>
              <a:rPr lang="zh-TW" altLang="en-US" sz="1800" dirty="0" smtClean="0">
                <a:solidFill>
                  <a:schemeClr val="dk1"/>
                </a:solidFill>
              </a:rPr>
              <a:t>、</a:t>
            </a:r>
            <a:r>
              <a:rPr lang="en-US" altLang="zh-TW" sz="1800" dirty="0" smtClean="0">
                <a:solidFill>
                  <a:schemeClr val="dk1"/>
                </a:solidFill>
              </a:rPr>
              <a:t>8.over_time</a:t>
            </a:r>
            <a:r>
              <a:rPr lang="zh-TW" altLang="en-US" sz="1800" dirty="0" smtClean="0">
                <a:solidFill>
                  <a:schemeClr val="dk1"/>
                </a:solidFill>
              </a:rPr>
              <a:t>、</a:t>
            </a:r>
            <a:r>
              <a:rPr lang="en-US" altLang="zh-TW" sz="1800" dirty="0" smtClean="0">
                <a:solidFill>
                  <a:schemeClr val="dk1"/>
                </a:solidFill>
              </a:rPr>
              <a:t>9.incentive</a:t>
            </a:r>
            <a:r>
              <a:rPr lang="zh-TW" altLang="en-US" sz="1800" dirty="0" smtClean="0">
                <a:solidFill>
                  <a:schemeClr val="dk1"/>
                </a:solidFill>
              </a:rPr>
              <a:t>、</a:t>
            </a:r>
            <a:r>
              <a:rPr lang="en-US" altLang="zh-TW" sz="1800" dirty="0" smtClean="0">
                <a:solidFill>
                  <a:schemeClr val="dk1"/>
                </a:solidFill>
              </a:rPr>
              <a:t>13.no of workers</a:t>
            </a:r>
            <a:r>
              <a:rPr lang="zh-TW" altLang="en-US" sz="1800" dirty="0" smtClean="0">
                <a:solidFill>
                  <a:schemeClr val="dk1"/>
                </a:solidFill>
              </a:rPr>
              <a:t>等次離散化分</a:t>
            </a:r>
            <a:r>
              <a:rPr lang="en-US" altLang="zh-TW" sz="1800" dirty="0" smtClean="0">
                <a:solidFill>
                  <a:schemeClr val="dk1"/>
                </a:solidFill>
              </a:rPr>
              <a:t>3</a:t>
            </a:r>
            <a:r>
              <a:rPr lang="zh-TW" altLang="en-US" sz="1800" dirty="0" smtClean="0">
                <a:solidFill>
                  <a:schemeClr val="dk1"/>
                </a:solidFill>
              </a:rPr>
              <a:t>組。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zh-TW" sz="1800" dirty="0" smtClean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 dirty="0" smtClean="0">
                <a:solidFill>
                  <a:schemeClr val="dk1"/>
                </a:solidFill>
              </a:rPr>
              <a:t>由於1</a:t>
            </a:r>
            <a:r>
              <a:rPr lang="en-US" altLang="zh-TW" sz="1800" dirty="0" smtClean="0">
                <a:solidFill>
                  <a:schemeClr val="dk1"/>
                </a:solidFill>
              </a:rPr>
              <a:t>0</a:t>
            </a:r>
            <a:r>
              <a:rPr lang="zh-TW" sz="1800" dirty="0" smtClean="0">
                <a:solidFill>
                  <a:schemeClr val="dk1"/>
                </a:solidFill>
              </a:rPr>
              <a:t>.idle</a:t>
            </a:r>
            <a:r>
              <a:rPr lang="zh-TW" sz="1800" dirty="0">
                <a:solidFill>
                  <a:schemeClr val="dk1"/>
                </a:solidFill>
              </a:rPr>
              <a:t>_time、</a:t>
            </a:r>
            <a:r>
              <a:rPr lang="zh-TW" sz="1800" dirty="0" smtClean="0">
                <a:solidFill>
                  <a:schemeClr val="dk1"/>
                </a:solidFill>
              </a:rPr>
              <a:t>1</a:t>
            </a:r>
            <a:r>
              <a:rPr lang="en-US" altLang="zh-TW" sz="1800" dirty="0" smtClean="0">
                <a:solidFill>
                  <a:schemeClr val="dk1"/>
                </a:solidFill>
              </a:rPr>
              <a:t>1</a:t>
            </a:r>
            <a:r>
              <a:rPr lang="zh-TW" sz="1800" dirty="0" smtClean="0">
                <a:solidFill>
                  <a:schemeClr val="dk1"/>
                </a:solidFill>
              </a:rPr>
              <a:t>.idle</a:t>
            </a:r>
            <a:r>
              <a:rPr lang="zh-TW" sz="1800" dirty="0">
                <a:solidFill>
                  <a:schemeClr val="dk1"/>
                </a:solidFill>
              </a:rPr>
              <a:t>_men的值大多為0，且有極端值，兩邊同時會一起大於0或等於0，因此</a:t>
            </a:r>
            <a:r>
              <a:rPr lang="zh-TW" sz="1800" dirty="0" smtClean="0">
                <a:solidFill>
                  <a:schemeClr val="dk1"/>
                </a:solidFill>
              </a:rPr>
              <a:t>合併</a:t>
            </a:r>
            <a:r>
              <a:rPr lang="en-US" altLang="zh-TW" sz="1800" dirty="0" smtClean="0">
                <a:solidFill>
                  <a:schemeClr val="dk1"/>
                </a:solidFill>
              </a:rPr>
              <a:t>1</a:t>
            </a:r>
            <a:r>
              <a:rPr lang="zh-TW" sz="1800" dirty="0" smtClean="0">
                <a:solidFill>
                  <a:schemeClr val="dk1"/>
                </a:solidFill>
              </a:rPr>
              <a:t>個</a:t>
            </a:r>
            <a:r>
              <a:rPr lang="zh-TW" sz="1800" dirty="0">
                <a:solidFill>
                  <a:schemeClr val="dk1"/>
                </a:solidFill>
              </a:rPr>
              <a:t>變數idl</a:t>
            </a:r>
            <a:r>
              <a:rPr lang="zh-TW" sz="1800" dirty="0" smtClean="0">
                <a:solidFill>
                  <a:schemeClr val="dk1"/>
                </a:solidFill>
              </a:rPr>
              <a:t>e</a:t>
            </a:r>
            <a:r>
              <a:rPr lang="zh-TW" altLang="en-US" sz="1800" dirty="0" smtClean="0">
                <a:solidFill>
                  <a:schemeClr val="dk1"/>
                </a:solidFill>
              </a:rPr>
              <a:t>，</a:t>
            </a:r>
            <a:r>
              <a:rPr lang="zh-TW" sz="1800" dirty="0" smtClean="0">
                <a:solidFill>
                  <a:schemeClr val="dk1"/>
                </a:solidFill>
              </a:rPr>
              <a:t>大於</a:t>
            </a:r>
            <a:r>
              <a:rPr lang="zh-TW" sz="1800" dirty="0">
                <a:solidFill>
                  <a:schemeClr val="dk1"/>
                </a:solidFill>
              </a:rPr>
              <a:t>0的數值改成1代表有中斷</a:t>
            </a:r>
            <a:r>
              <a:rPr lang="zh-TW" sz="1800" dirty="0" smtClean="0">
                <a:solidFill>
                  <a:schemeClr val="dk1"/>
                </a:solidFill>
              </a:rPr>
              <a:t>情形</a:t>
            </a:r>
            <a:r>
              <a:rPr lang="zh-TW" altLang="en-US" sz="1800" dirty="0" smtClean="0">
                <a:solidFill>
                  <a:schemeClr val="dk1"/>
                </a:solidFill>
              </a:rPr>
              <a:t>，</a:t>
            </a:r>
            <a:r>
              <a:rPr lang="zh-TW" sz="1800" dirty="0" smtClean="0">
                <a:solidFill>
                  <a:schemeClr val="dk1"/>
                </a:solidFill>
              </a:rPr>
              <a:t>並</a:t>
            </a:r>
            <a:r>
              <a:rPr lang="zh-TW" sz="1800" dirty="0">
                <a:solidFill>
                  <a:schemeClr val="dk1"/>
                </a:solidFill>
              </a:rPr>
              <a:t>轉名目</a:t>
            </a:r>
            <a:r>
              <a:rPr lang="zh-TW" sz="1800" dirty="0" smtClean="0">
                <a:solidFill>
                  <a:schemeClr val="dk1"/>
                </a:solidFill>
              </a:rPr>
              <a:t>。</a:t>
            </a:r>
            <a:endParaRPr lang="en-US" altLang="zh-TW" sz="1800" dirty="0" smtClean="0">
              <a:solidFill>
                <a:schemeClr val="dk1"/>
              </a:solidFill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altLang="zh-TW" sz="1800" dirty="0" smtClean="0"/>
              <a:t>0-&gt;</a:t>
            </a:r>
            <a:r>
              <a:rPr lang="zh-TW" altLang="en-US" sz="1800" dirty="0" smtClean="0"/>
              <a:t>沒有中斷生產</a:t>
            </a:r>
            <a:r>
              <a:rPr lang="en-US" altLang="zh-TW" sz="1800" dirty="0" smtClean="0"/>
              <a:t>(</a:t>
            </a:r>
            <a:r>
              <a:rPr lang="zh-TW" altLang="en-US" sz="1800" dirty="0" smtClean="0"/>
              <a:t>用</a:t>
            </a:r>
            <a:r>
              <a:rPr lang="en-US" altLang="zh-TW" sz="1800" dirty="0" smtClean="0"/>
              <a:t>0</a:t>
            </a:r>
            <a:r>
              <a:rPr lang="zh-TW" altLang="en-US" sz="1800" dirty="0" smtClean="0"/>
              <a:t>表示</a:t>
            </a:r>
            <a:r>
              <a:rPr lang="en-US" altLang="zh-TW" sz="1800" dirty="0" smtClean="0"/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zh-TW" altLang="en-US" sz="1800" dirty="0" smtClean="0"/>
              <a:t>其他</a:t>
            </a:r>
            <a:r>
              <a:rPr lang="en-US" altLang="zh-TW" sz="1800" dirty="0" smtClean="0"/>
              <a:t>-&gt;</a:t>
            </a:r>
            <a:r>
              <a:rPr lang="zh-TW" altLang="en-US" sz="1800" dirty="0" smtClean="0"/>
              <a:t>有中斷生產</a:t>
            </a:r>
            <a:r>
              <a:rPr lang="en-US" altLang="zh-TW" sz="1800" dirty="0" smtClean="0"/>
              <a:t>(</a:t>
            </a:r>
            <a:r>
              <a:rPr lang="zh-TW" altLang="en-US" sz="1800" dirty="0" smtClean="0"/>
              <a:t>用</a:t>
            </a:r>
            <a:r>
              <a:rPr lang="en-US" altLang="zh-TW" sz="1800" dirty="0" smtClean="0"/>
              <a:t>1</a:t>
            </a:r>
            <a:r>
              <a:rPr lang="zh-TW" altLang="en-US" sz="1800" dirty="0" smtClean="0"/>
              <a:t>表示</a:t>
            </a:r>
            <a:r>
              <a:rPr lang="en-US" altLang="zh-TW" sz="1800" dirty="0" smtClean="0"/>
              <a:t>)</a:t>
            </a:r>
            <a:endParaRPr sz="1800" dirty="0"/>
          </a:p>
        </p:txBody>
      </p:sp>
      <p:sp>
        <p:nvSpPr>
          <p:cNvPr id="865" name="Google Shape;865;p74"/>
          <p:cNvSpPr txBox="1"/>
          <p:nvPr/>
        </p:nvSpPr>
        <p:spPr>
          <a:xfrm>
            <a:off x="198325" y="168150"/>
            <a:ext cx="3222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zh-TW" sz="2600" b="1" dirty="0">
                <a:solidFill>
                  <a:schemeClr val="accent1"/>
                </a:solidFill>
              </a:rPr>
              <a:t>關聯法則 with Weka </a:t>
            </a:r>
            <a:endParaRPr sz="16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75"/>
          <p:cNvSpPr txBox="1"/>
          <p:nvPr/>
        </p:nvSpPr>
        <p:spPr>
          <a:xfrm>
            <a:off x="214312" y="259201"/>
            <a:ext cx="3400425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zh-TW" altLang="zh-TW" sz="3600" b="1" dirty="0" smtClean="0">
                <a:solidFill>
                  <a:schemeClr val="accent1"/>
                </a:solidFill>
              </a:rPr>
              <a:t>Weka</a:t>
            </a:r>
            <a:r>
              <a:rPr lang="en-US" altLang="zh-TW" sz="3600" b="1" dirty="0" smtClean="0">
                <a:solidFill>
                  <a:schemeClr val="accent1"/>
                </a:solidFill>
              </a:rPr>
              <a:t> </a:t>
            </a:r>
            <a:r>
              <a:rPr lang="zh-TW" altLang="en-US" sz="3600" b="1" dirty="0" smtClean="0">
                <a:solidFill>
                  <a:schemeClr val="accent1"/>
                </a:solidFill>
              </a:rPr>
              <a:t>結果說明</a:t>
            </a:r>
            <a:endParaRPr sz="3300" b="1" dirty="0">
              <a:solidFill>
                <a:schemeClr val="accent1"/>
              </a:solidFill>
            </a:endParaRPr>
          </a:p>
        </p:txBody>
      </p:sp>
      <p:sp>
        <p:nvSpPr>
          <p:cNvPr id="895" name="Google Shape;895;p75"/>
          <p:cNvSpPr txBox="1"/>
          <p:nvPr/>
        </p:nvSpPr>
        <p:spPr>
          <a:xfrm>
            <a:off x="3991167" y="0"/>
            <a:ext cx="501570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car=True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minimum </a:t>
            </a:r>
            <a:r>
              <a:rPr lang="zh-TW" altLang="en-US" dirty="0">
                <a:solidFill>
                  <a:srgbClr val="3F3F3F"/>
                </a:solidFill>
                <a:sym typeface="Calibri"/>
              </a:rPr>
              <a:t>support：0.1  </a:t>
            </a:r>
            <a:endParaRPr lang="zh-TW" altLang="en-US" dirty="0" smtClean="0">
              <a:solidFill>
                <a:srgbClr val="3F3F3F"/>
              </a:solidFill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minimum </a:t>
            </a:r>
            <a:r>
              <a:rPr lang="zh-TW" altLang="en-US" dirty="0">
                <a:solidFill>
                  <a:srgbClr val="3F3F3F"/>
                </a:solidFill>
                <a:sym typeface="Calibri"/>
              </a:rPr>
              <a:t>metric &lt;confidence&gt;： 0.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Num </a:t>
            </a:r>
            <a:r>
              <a:rPr lang="zh-TW" altLang="en-US" dirty="0">
                <a:solidFill>
                  <a:srgbClr val="3F3F3F"/>
                </a:solidFill>
                <a:sym typeface="Calibri"/>
              </a:rPr>
              <a:t>rules：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10000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篩選</a:t>
            </a:r>
            <a:r>
              <a:rPr lang="zh-TW" altLang="en-US" dirty="0">
                <a:solidFill>
                  <a:srgbClr val="3F3F3F"/>
                </a:solidFill>
                <a:sym typeface="Calibri"/>
              </a:rPr>
              <a:t>結果： Inefficient 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3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條</a:t>
            </a:r>
            <a:r>
              <a:rPr lang="zh-TW" altLang="en-US" dirty="0">
                <a:solidFill>
                  <a:srgbClr val="3F3F3F"/>
                </a:solidFill>
                <a:sym typeface="Calibri"/>
              </a:rPr>
              <a:t>， Efficient 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2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05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條</a:t>
            </a:r>
            <a:r>
              <a:rPr lang="zh-TW" altLang="en-US" dirty="0">
                <a:solidFill>
                  <a:srgbClr val="3F3F3F"/>
                </a:solidFill>
                <a:sym typeface="Calibri"/>
              </a:rPr>
              <a:t>，共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2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08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條</a:t>
            </a:r>
            <a:endParaRPr lang="zh-TW" altLang="en-US" dirty="0">
              <a:solidFill>
                <a:srgbClr val="3F3F3F"/>
              </a:solidFill>
              <a:sym typeface="Calibri"/>
            </a:endParaRPr>
          </a:p>
        </p:txBody>
      </p:sp>
      <p:sp>
        <p:nvSpPr>
          <p:cNvPr id="29" name="Google Shape;895;p75"/>
          <p:cNvSpPr txBox="1"/>
          <p:nvPr/>
        </p:nvSpPr>
        <p:spPr>
          <a:xfrm>
            <a:off x="0" y="2804428"/>
            <a:ext cx="9144000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員工生產是</a:t>
            </a:r>
            <a:r>
              <a:rPr lang="zh-TW" altLang="en-US" dirty="0" smtClean="0">
                <a:solidFill>
                  <a:schemeClr val="accent1"/>
                </a:solidFill>
                <a:sym typeface="Calibri"/>
              </a:rPr>
              <a:t>有效率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的狀況：</a:t>
            </a:r>
            <a:endParaRPr lang="en-US" dirty="0" smtClean="0">
              <a:solidFill>
                <a:srgbClr val="3F3F3F"/>
              </a:solidFill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3F3F3F"/>
                </a:solidFill>
                <a:sym typeface="Calibri"/>
              </a:rPr>
              <a:t>1.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當目標生產力落在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0.775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到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0.8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之間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(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最大區間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)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，激勵金額落在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49.5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到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3600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之間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(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最大區間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)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，團隊工人數量落在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56.25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到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89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之間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(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最大區間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)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 。</a:t>
            </a:r>
            <a:endParaRPr lang="en-US" altLang="zh-TW" dirty="0" smtClean="0">
              <a:solidFill>
                <a:srgbClr val="3F3F3F"/>
              </a:solidFill>
              <a:sym typeface="Calibri"/>
            </a:endParaRPr>
          </a:p>
          <a:p>
            <a:pPr lvl="0"/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2.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當目標生產力落在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0.775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到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0.8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之間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(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最大區間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)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，加班時間落在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6690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到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25920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分鐘之間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(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最大區間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)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，激勵金額落在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49.5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到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3600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之間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(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最大區間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)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 。</a:t>
            </a:r>
            <a:endParaRPr lang="en-US" altLang="zh-TW" dirty="0" smtClean="0">
              <a:solidFill>
                <a:srgbClr val="3F3F3F"/>
              </a:solidFill>
              <a:sym typeface="Calibri"/>
            </a:endParaRPr>
          </a:p>
          <a:p>
            <a:pPr lvl="0"/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3.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當目標生產力落在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0.775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到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0.8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之間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(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最大區間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)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，分配的時間落在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22.46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到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54.56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分鐘之間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(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最大區間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)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，激勵金額落在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49.5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到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3600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之間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(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最大區間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)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 。</a:t>
            </a:r>
            <a:endParaRPr lang="en-US" altLang="zh-TW" dirty="0" smtClean="0">
              <a:solidFill>
                <a:srgbClr val="3F3F3F"/>
              </a:solidFill>
              <a:sym typeface="Calibri"/>
            </a:endParaRPr>
          </a:p>
          <a:p>
            <a:pPr lvl="0"/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4.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當目標生產力落在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0.775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到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0.8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之間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(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最大區間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)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，激勵金額落在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49.5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到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3600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之間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(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最大區間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)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，沒有中斷生產。</a:t>
            </a:r>
            <a:endParaRPr lang="en-US" altLang="zh-TW" dirty="0" smtClean="0">
              <a:solidFill>
                <a:srgbClr val="3F3F3F"/>
              </a:solidFill>
              <a:sym typeface="Calibri"/>
            </a:endParaRPr>
          </a:p>
          <a:p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員工</a:t>
            </a:r>
            <a:r>
              <a:rPr lang="zh-TW" altLang="en-US" dirty="0" smtClean="0">
                <a:solidFill>
                  <a:schemeClr val="tx1"/>
                </a:solidFill>
                <a:sym typeface="Calibri"/>
              </a:rPr>
              <a:t>生產是</a:t>
            </a:r>
            <a:r>
              <a:rPr lang="zh-TW" altLang="en-US" dirty="0" smtClean="0">
                <a:solidFill>
                  <a:srgbClr val="00B0F0"/>
                </a:solidFill>
                <a:sym typeface="Calibri"/>
              </a:rPr>
              <a:t>沒有效率</a:t>
            </a:r>
            <a:r>
              <a:rPr lang="zh-TW" altLang="en-US" dirty="0" smtClean="0">
                <a:solidFill>
                  <a:schemeClr val="tx1"/>
                </a:solidFill>
                <a:sym typeface="Calibri"/>
              </a:rPr>
              <a:t>的狀況：</a:t>
            </a:r>
            <a:endParaRPr lang="en-US" altLang="zh-TW" dirty="0" smtClean="0">
              <a:solidFill>
                <a:srgbClr val="3F3F3F"/>
              </a:solidFill>
              <a:sym typeface="Calibri"/>
            </a:endParaRPr>
          </a:p>
          <a:p>
            <a:pPr lvl="0"/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5.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當目標生產力落在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0.07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到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0.725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之間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(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最小區間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)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，激勵金額落在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10.5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到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49.5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之間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(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中段的區間</a:t>
            </a:r>
            <a:r>
              <a:rPr lang="en-US" altLang="zh-TW" dirty="0" smtClean="0">
                <a:solidFill>
                  <a:schemeClr val="tx1"/>
                </a:solidFill>
                <a:sym typeface="Calibri"/>
              </a:rPr>
              <a:t>)</a:t>
            </a:r>
            <a:r>
              <a:rPr lang="zh-TW" altLang="en-US" dirty="0" smtClean="0">
                <a:solidFill>
                  <a:schemeClr val="tx1"/>
                </a:solidFill>
                <a:sym typeface="Calibri"/>
              </a:rPr>
              <a:t> 。</a:t>
            </a:r>
            <a:endParaRPr lang="zh-TW" dirty="0">
              <a:solidFill>
                <a:schemeClr val="tx1"/>
              </a:solidFill>
              <a:sym typeface="Calibri"/>
            </a:endParaRPr>
          </a:p>
        </p:txBody>
      </p:sp>
      <p:pic>
        <p:nvPicPr>
          <p:cNvPr id="17410" name="Picture 2" descr="C:\Users\Jack\Desktop\1\weka rule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196186"/>
            <a:ext cx="9144000" cy="15995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76"/>
          <p:cNvSpPr txBox="1"/>
          <p:nvPr/>
        </p:nvSpPr>
        <p:spPr>
          <a:xfrm>
            <a:off x="6417510" y="314830"/>
            <a:ext cx="243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dirty="0">
                <a:solidFill>
                  <a:schemeClr val="lt1"/>
                </a:solidFill>
              </a:rPr>
              <a:t>關聯法則 with R</a:t>
            </a:r>
            <a:endParaRPr sz="2400" b="1" dirty="0">
              <a:solidFill>
                <a:schemeClr val="lt1"/>
              </a:solidFill>
            </a:endParaRPr>
          </a:p>
        </p:txBody>
      </p:sp>
      <p:sp>
        <p:nvSpPr>
          <p:cNvPr id="901" name="Google Shape;901;p76"/>
          <p:cNvSpPr txBox="1"/>
          <p:nvPr/>
        </p:nvSpPr>
        <p:spPr>
          <a:xfrm>
            <a:off x="6426572" y="1564264"/>
            <a:ext cx="2602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 dirty="0">
                <a:solidFill>
                  <a:schemeClr val="lt1"/>
                </a:solidFill>
              </a:rPr>
              <a:t>使用weka整理過的csv檔</a:t>
            </a:r>
            <a:endParaRPr sz="16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 dirty="0">
                <a:solidFill>
                  <a:schemeClr val="lt1"/>
                </a:solidFill>
              </a:rPr>
              <a:t>轉成factor形式</a:t>
            </a:r>
            <a:endParaRPr sz="16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</a:endParaRPr>
          </a:p>
        </p:txBody>
      </p:sp>
      <p:pic>
        <p:nvPicPr>
          <p:cNvPr id="15364" name="Picture 4" descr="C:\Users\Jack\Desktop\1\ass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84309"/>
            <a:ext cx="6257831" cy="2912249"/>
          </a:xfrm>
          <a:prstGeom prst="rect">
            <a:avLst/>
          </a:prstGeom>
          <a:noFill/>
        </p:spPr>
      </p:pic>
      <p:pic>
        <p:nvPicPr>
          <p:cNvPr id="15365" name="Picture 5" descr="C:\Users\Jack\Desktop\1\ass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192801"/>
            <a:ext cx="8473901" cy="14944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77"/>
          <p:cNvSpPr txBox="1"/>
          <p:nvPr/>
        </p:nvSpPr>
        <p:spPr>
          <a:xfrm>
            <a:off x="578644" y="202389"/>
            <a:ext cx="2643187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zh-TW" sz="3300" b="1" dirty="0">
                <a:solidFill>
                  <a:schemeClr val="accent1"/>
                </a:solidFill>
              </a:rPr>
              <a:t>R  </a:t>
            </a:r>
            <a:r>
              <a:rPr lang="zh-TW" altLang="en-US" sz="3300" b="1" dirty="0" smtClean="0">
                <a:solidFill>
                  <a:schemeClr val="accent1"/>
                </a:solidFill>
              </a:rPr>
              <a:t>結果說明</a:t>
            </a:r>
            <a:endParaRPr sz="3300" b="1" dirty="0">
              <a:solidFill>
                <a:schemeClr val="accent1"/>
              </a:solidFill>
            </a:endParaRPr>
          </a:p>
        </p:txBody>
      </p:sp>
      <p:sp>
        <p:nvSpPr>
          <p:cNvPr id="932" name="Google Shape;932;p77"/>
          <p:cNvSpPr txBox="1"/>
          <p:nvPr/>
        </p:nvSpPr>
        <p:spPr>
          <a:xfrm>
            <a:off x="3979053" y="0"/>
            <a:ext cx="44634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dirty="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minimum support：0.1  </a:t>
            </a:r>
            <a:endParaRPr sz="1600" dirty="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dirty="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minimum metric &lt;confidence&gt;： 0.9</a:t>
            </a:r>
            <a:endParaRPr sz="1600" dirty="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dirty="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篩選結果： Inefficient </a:t>
            </a:r>
            <a:r>
              <a:rPr lang="en-US" altLang="zh-TW" sz="1600" dirty="0" smtClean="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zh-TW" sz="1600" dirty="0" smtClean="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條</a:t>
            </a:r>
            <a:r>
              <a:rPr lang="zh-TW" sz="1600" dirty="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， Efficient 7條，</a:t>
            </a:r>
            <a:r>
              <a:rPr lang="zh-TW" sz="1600" dirty="0" smtClean="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共</a:t>
            </a:r>
            <a:r>
              <a:rPr lang="en-US" altLang="zh-TW" sz="1600" dirty="0" smtClean="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lang="zh-TW" sz="1600" dirty="0" smtClean="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條</a:t>
            </a:r>
            <a:endParaRPr sz="1600" dirty="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895;p75"/>
          <p:cNvSpPr txBox="1"/>
          <p:nvPr/>
        </p:nvSpPr>
        <p:spPr>
          <a:xfrm>
            <a:off x="0" y="2528048"/>
            <a:ext cx="9144000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員工生產是</a:t>
            </a:r>
            <a:r>
              <a:rPr lang="zh-TW" altLang="en-US" dirty="0" smtClean="0">
                <a:solidFill>
                  <a:schemeClr val="accent1"/>
                </a:solidFill>
                <a:sym typeface="Calibri"/>
              </a:rPr>
              <a:t>有效率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的狀況：</a:t>
            </a:r>
            <a:endParaRPr lang="en-US" dirty="0" smtClean="0">
              <a:solidFill>
                <a:srgbClr val="3F3F3F"/>
              </a:solidFill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3F3F3F"/>
                </a:solidFill>
                <a:sym typeface="Calibri"/>
              </a:rPr>
              <a:t>1.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當激勵金額落在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49.6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到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3600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之間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(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最大區間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)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 。</a:t>
            </a:r>
            <a:endParaRPr lang="en-US" altLang="zh-TW" dirty="0" smtClean="0">
              <a:solidFill>
                <a:srgbClr val="3F3F3F"/>
              </a:solidFill>
              <a:sym typeface="Calibri"/>
            </a:endParaRPr>
          </a:p>
          <a:p>
            <a:pPr lvl="0"/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2.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當部門為縫紉部，目標生產力落在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0.775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到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0.8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之間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(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最大區間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)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 。</a:t>
            </a:r>
            <a:endParaRPr lang="en-US" altLang="zh-TW" dirty="0" smtClean="0">
              <a:solidFill>
                <a:srgbClr val="3F3F3F"/>
              </a:solidFill>
              <a:sym typeface="Calibri"/>
            </a:endParaRPr>
          </a:p>
          <a:p>
            <a:pPr lvl="0"/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3.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當目標生產力落在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0.775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到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0.8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之間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(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最大區間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)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，分配的時間落在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22.46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到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54.56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分鐘之間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(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最大區間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)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，沒有中斷生產。</a:t>
            </a:r>
            <a:endParaRPr lang="en-US" altLang="zh-TW" dirty="0" smtClean="0">
              <a:solidFill>
                <a:srgbClr val="3F3F3F"/>
              </a:solidFill>
              <a:sym typeface="Calibri"/>
            </a:endParaRPr>
          </a:p>
          <a:p>
            <a:pPr lvl="0"/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4.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當目標生產力落在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0.775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到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0.8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之間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(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最大區間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)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 ，沒有中斷生產，團隊工人數量落在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56.25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到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89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之間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(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最大區間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) 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。</a:t>
            </a:r>
            <a:endParaRPr lang="en-US" altLang="zh-TW" dirty="0" smtClean="0">
              <a:solidFill>
                <a:srgbClr val="3F3F3F"/>
              </a:solidFill>
              <a:sym typeface="Calibri"/>
            </a:endParaRPr>
          </a:p>
          <a:p>
            <a:pPr lvl="0"/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5.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當目標生產力落在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0.775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到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0.8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之間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(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最大區間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)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，加班時間落在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6690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到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25920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分鐘之間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(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最大區間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) 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。</a:t>
            </a:r>
            <a:endParaRPr lang="en-US" altLang="zh-TW" dirty="0" smtClean="0">
              <a:solidFill>
                <a:srgbClr val="3F3F3F"/>
              </a:solidFill>
              <a:sym typeface="Calibri"/>
            </a:endParaRPr>
          </a:p>
          <a:p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6.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當目標生產力落在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0.775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到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0.8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之間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(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最大區間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)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 ，產品風格沒有變化，團隊工人數量落在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56.25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到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89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之間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(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最大區間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) 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。</a:t>
            </a:r>
            <a:endParaRPr lang="en-US" altLang="zh-TW" dirty="0" smtClean="0">
              <a:solidFill>
                <a:srgbClr val="3F3F3F"/>
              </a:solidFill>
              <a:sym typeface="Calibri"/>
            </a:endParaRPr>
          </a:p>
          <a:p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7.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當目標生產力落在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0.775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到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0.8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之間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(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最大區間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)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，團隊工人數量落在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13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到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56.25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之間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(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中段區間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) 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。</a:t>
            </a:r>
            <a:endParaRPr lang="en-US" altLang="zh-TW" dirty="0" smtClean="0">
              <a:solidFill>
                <a:srgbClr val="3F3F3F"/>
              </a:solidFill>
              <a:sym typeface="Calibri"/>
            </a:endParaRPr>
          </a:p>
          <a:p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員工</a:t>
            </a:r>
            <a:r>
              <a:rPr lang="zh-TW" altLang="en-US" dirty="0" smtClean="0">
                <a:solidFill>
                  <a:schemeClr val="tx1"/>
                </a:solidFill>
                <a:sym typeface="Calibri"/>
              </a:rPr>
              <a:t>生產是</a:t>
            </a:r>
            <a:r>
              <a:rPr lang="zh-TW" altLang="en-US" dirty="0" smtClean="0">
                <a:solidFill>
                  <a:srgbClr val="00B0F0"/>
                </a:solidFill>
                <a:sym typeface="Calibri"/>
              </a:rPr>
              <a:t>沒有效率</a:t>
            </a:r>
            <a:r>
              <a:rPr lang="zh-TW" altLang="en-US" dirty="0" smtClean="0">
                <a:solidFill>
                  <a:schemeClr val="tx1"/>
                </a:solidFill>
                <a:sym typeface="Calibri"/>
              </a:rPr>
              <a:t>的狀況：</a:t>
            </a:r>
            <a:endParaRPr lang="en-US" altLang="zh-TW" dirty="0" smtClean="0">
              <a:solidFill>
                <a:schemeClr val="tx1"/>
              </a:solidFill>
              <a:sym typeface="Calibri"/>
            </a:endParaRPr>
          </a:p>
          <a:p>
            <a:pPr lvl="0"/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1.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當目標生產力落在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0.07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到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0.725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之間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(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最小區間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)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，激勵金額落在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10.5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到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49.5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之間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(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中段的區間</a:t>
            </a:r>
            <a:r>
              <a:rPr lang="en-US" altLang="zh-TW" dirty="0" smtClean="0">
                <a:solidFill>
                  <a:srgbClr val="3F3F3F"/>
                </a:solidFill>
                <a:sym typeface="Calibri"/>
              </a:rPr>
              <a:t>)</a:t>
            </a:r>
            <a:r>
              <a:rPr lang="zh-TW" altLang="en-US" dirty="0" smtClean="0">
                <a:solidFill>
                  <a:srgbClr val="3F3F3F"/>
                </a:solidFill>
                <a:sym typeface="Calibri"/>
              </a:rPr>
              <a:t>。</a:t>
            </a:r>
            <a:endParaRPr lang="en-US" altLang="zh-TW" dirty="0" smtClean="0">
              <a:solidFill>
                <a:srgbClr val="3F3F3F"/>
              </a:solidFill>
              <a:sym typeface="Calibri"/>
            </a:endParaRPr>
          </a:p>
        </p:txBody>
      </p:sp>
      <p:pic>
        <p:nvPicPr>
          <p:cNvPr id="16388" name="Picture 4" descr="C:\Users\Jack\Desktop\1\r rule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5046" y="890545"/>
            <a:ext cx="9149046" cy="16682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80"/>
          <p:cNvSpPr txBox="1"/>
          <p:nvPr/>
        </p:nvSpPr>
        <p:spPr>
          <a:xfrm>
            <a:off x="5103399" y="2143223"/>
            <a:ext cx="35829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solidFill>
                  <a:schemeClr val="lt1"/>
                </a:solidFill>
              </a:rPr>
              <a:t>Kmeans</a:t>
            </a:r>
            <a:endParaRPr sz="3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Jack\Desktop\1\kmeans陡坡圖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4875" y="1397425"/>
            <a:ext cx="4892725" cy="2994544"/>
          </a:xfrm>
          <a:prstGeom prst="rect">
            <a:avLst/>
          </a:prstGeom>
          <a:noFill/>
        </p:spPr>
      </p:pic>
      <p:sp>
        <p:nvSpPr>
          <p:cNvPr id="980" name="Google Shape;980;p81"/>
          <p:cNvSpPr txBox="1"/>
          <p:nvPr/>
        </p:nvSpPr>
        <p:spPr>
          <a:xfrm>
            <a:off x="1184922" y="556052"/>
            <a:ext cx="28476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100">
                <a:solidFill>
                  <a:schemeClr val="lt1"/>
                </a:solidFill>
              </a:rPr>
              <a:t>群數挑選</a:t>
            </a:r>
            <a:endParaRPr sz="4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81"/>
          <p:cNvSpPr/>
          <p:nvPr/>
        </p:nvSpPr>
        <p:spPr>
          <a:xfrm>
            <a:off x="555680" y="1187538"/>
            <a:ext cx="4106100" cy="6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81"/>
          <p:cNvSpPr/>
          <p:nvPr/>
        </p:nvSpPr>
        <p:spPr>
          <a:xfrm>
            <a:off x="1041257" y="1326097"/>
            <a:ext cx="23521" cy="12350"/>
          </a:xfrm>
          <a:custGeom>
            <a:avLst/>
            <a:gdLst/>
            <a:ahLst/>
            <a:cxnLst/>
            <a:rect l="l" t="t" r="r" b="b"/>
            <a:pathLst>
              <a:path w="123794" h="65001" extrusionOk="0">
                <a:moveTo>
                  <a:pt x="0" y="65001"/>
                </a:moveTo>
                <a:cubicBezTo>
                  <a:pt x="11028" y="51198"/>
                  <a:pt x="28192" y="47327"/>
                  <a:pt x="42799" y="39658"/>
                </a:cubicBezTo>
                <a:cubicBezTo>
                  <a:pt x="69383" y="25709"/>
                  <a:pt x="96698" y="13146"/>
                  <a:pt x="123795" y="0"/>
                </a:cubicBezTo>
                <a:cubicBezTo>
                  <a:pt x="86620" y="29433"/>
                  <a:pt x="42360" y="45428"/>
                  <a:pt x="0" y="650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81"/>
          <p:cNvSpPr/>
          <p:nvPr/>
        </p:nvSpPr>
        <p:spPr>
          <a:xfrm>
            <a:off x="1029706" y="1339251"/>
            <a:ext cx="10213" cy="4704"/>
          </a:xfrm>
          <a:custGeom>
            <a:avLst/>
            <a:gdLst/>
            <a:ahLst/>
            <a:cxnLst/>
            <a:rect l="l" t="t" r="r" b="b"/>
            <a:pathLst>
              <a:path w="53753" h="24759" extrusionOk="0">
                <a:moveTo>
                  <a:pt x="0" y="24759"/>
                </a:moveTo>
                <a:cubicBezTo>
                  <a:pt x="15849" y="12051"/>
                  <a:pt x="32866" y="1899"/>
                  <a:pt x="53754" y="0"/>
                </a:cubicBezTo>
                <a:cubicBezTo>
                  <a:pt x="36518" y="9860"/>
                  <a:pt x="19208" y="19427"/>
                  <a:pt x="0" y="2475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81"/>
          <p:cNvSpPr/>
          <p:nvPr/>
        </p:nvSpPr>
        <p:spPr>
          <a:xfrm>
            <a:off x="2103167" y="4523595"/>
            <a:ext cx="449504" cy="411729"/>
          </a:xfrm>
          <a:custGeom>
            <a:avLst/>
            <a:gdLst/>
            <a:ahLst/>
            <a:cxnLst/>
            <a:rect l="l" t="t" r="r" b="b"/>
            <a:pathLst>
              <a:path w="3210745" h="2940925" extrusionOk="0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23" name="Picture 3" descr="C:\Users\Jack\Desktop\1\陡坡圖r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10346" y="126527"/>
            <a:ext cx="5003026" cy="18234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82"/>
          <p:cNvSpPr/>
          <p:nvPr/>
        </p:nvSpPr>
        <p:spPr>
          <a:xfrm>
            <a:off x="3126534" y="182934"/>
            <a:ext cx="3297600" cy="5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 b="1">
                <a:solidFill>
                  <a:schemeClr val="lt1"/>
                </a:solidFill>
              </a:rPr>
              <a:t>seed選擇</a:t>
            </a:r>
            <a:endParaRPr sz="1100"/>
          </a:p>
        </p:txBody>
      </p:sp>
      <p:sp>
        <p:nvSpPr>
          <p:cNvPr id="992" name="Google Shape;992;p82"/>
          <p:cNvSpPr txBox="1"/>
          <p:nvPr/>
        </p:nvSpPr>
        <p:spPr>
          <a:xfrm rot="-1143006">
            <a:off x="1169945" y="1801768"/>
            <a:ext cx="2173748" cy="1177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dirty="0">
                <a:solidFill>
                  <a:schemeClr val="lt1"/>
                </a:solidFill>
              </a:rPr>
              <a:t>迭代500次</a:t>
            </a:r>
            <a:endParaRPr sz="2400" b="1" dirty="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dirty="0">
                <a:solidFill>
                  <a:schemeClr val="lt1"/>
                </a:solidFill>
              </a:rPr>
              <a:t>k</a:t>
            </a:r>
            <a:r>
              <a:rPr lang="zh-TW" sz="2400" b="1" dirty="0" smtClean="0">
                <a:solidFill>
                  <a:schemeClr val="lt1"/>
                </a:solidFill>
              </a:rPr>
              <a:t>=</a:t>
            </a:r>
            <a:r>
              <a:rPr lang="en-US" altLang="zh-TW" sz="2400" b="1" dirty="0" smtClean="0">
                <a:solidFill>
                  <a:schemeClr val="lt1"/>
                </a:solidFill>
              </a:rPr>
              <a:t>4</a:t>
            </a:r>
            <a:r>
              <a:rPr lang="zh-TW" sz="2400" b="1" dirty="0" smtClean="0">
                <a:solidFill>
                  <a:schemeClr val="lt1"/>
                </a:solidFill>
              </a:rPr>
              <a:t>(</a:t>
            </a:r>
            <a:r>
              <a:rPr lang="zh-TW" sz="2400" b="1" dirty="0">
                <a:solidFill>
                  <a:schemeClr val="lt1"/>
                </a:solidFill>
              </a:rPr>
              <a:t>群)</a:t>
            </a:r>
            <a:endParaRPr sz="2400" b="1" dirty="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dirty="0">
                <a:solidFill>
                  <a:schemeClr val="lt1"/>
                </a:solidFill>
              </a:rPr>
              <a:t>seed:1~10</a:t>
            </a:r>
            <a:endParaRPr sz="2400" b="1" dirty="0">
              <a:solidFill>
                <a:schemeClr val="lt1"/>
              </a:solidFill>
            </a:endParaRPr>
          </a:p>
        </p:txBody>
      </p:sp>
      <p:sp>
        <p:nvSpPr>
          <p:cNvPr id="993" name="Google Shape;993;p82"/>
          <p:cNvSpPr/>
          <p:nvPr/>
        </p:nvSpPr>
        <p:spPr>
          <a:xfrm>
            <a:off x="4221042" y="2666820"/>
            <a:ext cx="449504" cy="411730"/>
          </a:xfrm>
          <a:custGeom>
            <a:avLst/>
            <a:gdLst/>
            <a:ahLst/>
            <a:cxnLst/>
            <a:rect l="l" t="t" r="r" b="b"/>
            <a:pathLst>
              <a:path w="3210745" h="2940925" extrusionOk="0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46" name="Picture 2" descr="C:\Users\Jack\Desktop\1\kmeans-see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91200" y="974246"/>
            <a:ext cx="3287200" cy="366467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83"/>
          <p:cNvSpPr txBox="1"/>
          <p:nvPr/>
        </p:nvSpPr>
        <p:spPr>
          <a:xfrm>
            <a:off x="6207039" y="197819"/>
            <a:ext cx="27762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95" name="Picture 3" descr="C:\Users\Jack\Desktop\1\kmeans表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3981" y="294448"/>
            <a:ext cx="7581900" cy="4267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7"/>
          <p:cNvSpPr txBox="1"/>
          <p:nvPr/>
        </p:nvSpPr>
        <p:spPr>
          <a:xfrm>
            <a:off x="343603" y="1925226"/>
            <a:ext cx="4832100" cy="27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資料集取自:</a:t>
            </a:r>
            <a:endParaRPr sz="1100"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UCI Machine Learning Repository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 b="1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資料集名稱:</a:t>
            </a:r>
            <a:endParaRPr sz="33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Productivity Prediction of Garment 	Employees Data Set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服裝員工數據集的生產力預測</a:t>
            </a:r>
            <a:endParaRPr sz="1100"/>
          </a:p>
        </p:txBody>
      </p:sp>
      <p:sp>
        <p:nvSpPr>
          <p:cNvPr id="205" name="Google Shape;205;p47"/>
          <p:cNvSpPr/>
          <p:nvPr/>
        </p:nvSpPr>
        <p:spPr>
          <a:xfrm>
            <a:off x="557855" y="1629635"/>
            <a:ext cx="1028700" cy="685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6" name="Google Shape;206;p47"/>
          <p:cNvGrpSpPr/>
          <p:nvPr/>
        </p:nvGrpSpPr>
        <p:grpSpPr>
          <a:xfrm>
            <a:off x="557854" y="655204"/>
            <a:ext cx="663810" cy="825139"/>
            <a:chOff x="1113903" y="114607"/>
            <a:chExt cx="1674092" cy="2080953"/>
          </a:xfrm>
        </p:grpSpPr>
        <p:sp>
          <p:nvSpPr>
            <p:cNvPr id="207" name="Google Shape;207;p47"/>
            <p:cNvSpPr/>
            <p:nvPr/>
          </p:nvSpPr>
          <p:spPr>
            <a:xfrm>
              <a:off x="1259430" y="581142"/>
              <a:ext cx="1528565" cy="1614418"/>
            </a:xfrm>
            <a:custGeom>
              <a:avLst/>
              <a:gdLst/>
              <a:ahLst/>
              <a:cxnLst/>
              <a:rect l="l" t="t" r="r" b="b"/>
              <a:pathLst>
                <a:path w="2759093" h="2914060" extrusionOk="0">
                  <a:moveTo>
                    <a:pt x="0" y="2249519"/>
                  </a:moveTo>
                  <a:cubicBezTo>
                    <a:pt x="80296" y="2384965"/>
                    <a:pt x="185452" y="2493836"/>
                    <a:pt x="325850" y="2566225"/>
                  </a:cubicBezTo>
                  <a:cubicBezTo>
                    <a:pt x="513874" y="2663285"/>
                    <a:pt x="712946" y="2675573"/>
                    <a:pt x="916400" y="2635853"/>
                  </a:cubicBezTo>
                  <a:cubicBezTo>
                    <a:pt x="1233297" y="2573941"/>
                    <a:pt x="1500950" y="2414778"/>
                    <a:pt x="1740408" y="2204752"/>
                  </a:cubicBezTo>
                  <a:cubicBezTo>
                    <a:pt x="2144649" y="1850231"/>
                    <a:pt x="2422398" y="1413701"/>
                    <a:pt x="2577751" y="899160"/>
                  </a:cubicBezTo>
                  <a:cubicBezTo>
                    <a:pt x="2648807" y="663797"/>
                    <a:pt x="2676716" y="423196"/>
                    <a:pt x="2658332" y="178022"/>
                  </a:cubicBezTo>
                  <a:cubicBezTo>
                    <a:pt x="2654141" y="122015"/>
                    <a:pt x="2642235" y="66580"/>
                    <a:pt x="2632234" y="0"/>
                  </a:cubicBezTo>
                  <a:cubicBezTo>
                    <a:pt x="2694432" y="122872"/>
                    <a:pt x="2729484" y="242888"/>
                    <a:pt x="2745010" y="368236"/>
                  </a:cubicBezTo>
                  <a:cubicBezTo>
                    <a:pt x="2799207" y="805053"/>
                    <a:pt x="2692718" y="1210723"/>
                    <a:pt x="2498789" y="1597438"/>
                  </a:cubicBezTo>
                  <a:cubicBezTo>
                    <a:pt x="2285905" y="2021967"/>
                    <a:pt x="1993202" y="2379536"/>
                    <a:pt x="1595533" y="2644997"/>
                  </a:cubicBezTo>
                  <a:cubicBezTo>
                    <a:pt x="1418654" y="2763012"/>
                    <a:pt x="1228249" y="2852357"/>
                    <a:pt x="1017651" y="2892362"/>
                  </a:cubicBezTo>
                  <a:cubicBezTo>
                    <a:pt x="705993" y="2951512"/>
                    <a:pt x="427387" y="2895314"/>
                    <a:pt x="202883" y="2654522"/>
                  </a:cubicBezTo>
                  <a:cubicBezTo>
                    <a:pt x="112300" y="2557177"/>
                    <a:pt x="33909" y="2403253"/>
                    <a:pt x="0" y="22495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47"/>
            <p:cNvSpPr/>
            <p:nvPr/>
          </p:nvSpPr>
          <p:spPr>
            <a:xfrm>
              <a:off x="1223969" y="455339"/>
              <a:ext cx="1470277" cy="1541251"/>
            </a:xfrm>
            <a:custGeom>
              <a:avLst/>
              <a:gdLst/>
              <a:ahLst/>
              <a:cxnLst/>
              <a:rect l="l" t="t" r="r" b="b"/>
              <a:pathLst>
                <a:path w="2653883" h="2781991" extrusionOk="0">
                  <a:moveTo>
                    <a:pt x="2533269" y="0"/>
                  </a:moveTo>
                  <a:cubicBezTo>
                    <a:pt x="2600611" y="119729"/>
                    <a:pt x="2635853" y="248221"/>
                    <a:pt x="2646998" y="382238"/>
                  </a:cubicBezTo>
                  <a:cubicBezTo>
                    <a:pt x="2694051" y="949071"/>
                    <a:pt x="2495836" y="1441799"/>
                    <a:pt x="2178273" y="1894713"/>
                  </a:cubicBezTo>
                  <a:cubicBezTo>
                    <a:pt x="1959959" y="2206085"/>
                    <a:pt x="1688306" y="2461260"/>
                    <a:pt x="1345692" y="2634330"/>
                  </a:cubicBezTo>
                  <a:cubicBezTo>
                    <a:pt x="1173575" y="2721293"/>
                    <a:pt x="992219" y="2778919"/>
                    <a:pt x="798290" y="2781872"/>
                  </a:cubicBezTo>
                  <a:cubicBezTo>
                    <a:pt x="424815" y="2787682"/>
                    <a:pt x="139922" y="2582228"/>
                    <a:pt x="21431" y="2227707"/>
                  </a:cubicBezTo>
                  <a:cubicBezTo>
                    <a:pt x="12668" y="2201323"/>
                    <a:pt x="5239" y="2174462"/>
                    <a:pt x="0" y="2146268"/>
                  </a:cubicBezTo>
                  <a:cubicBezTo>
                    <a:pt x="53816" y="2230755"/>
                    <a:pt x="114110" y="2308670"/>
                    <a:pt x="193262" y="2370297"/>
                  </a:cubicBezTo>
                  <a:cubicBezTo>
                    <a:pt x="366808" y="2505361"/>
                    <a:pt x="564261" y="2553367"/>
                    <a:pt x="780574" y="2529364"/>
                  </a:cubicBezTo>
                  <a:cubicBezTo>
                    <a:pt x="1141000" y="2489454"/>
                    <a:pt x="1437037" y="2314575"/>
                    <a:pt x="1699641" y="2078165"/>
                  </a:cubicBezTo>
                  <a:cubicBezTo>
                    <a:pt x="2103215" y="1714881"/>
                    <a:pt x="2375440" y="1269587"/>
                    <a:pt x="2507552" y="741426"/>
                  </a:cubicBezTo>
                  <a:cubicBezTo>
                    <a:pt x="2564511" y="513683"/>
                    <a:pt x="2581656" y="283178"/>
                    <a:pt x="2542890" y="50197"/>
                  </a:cubicBezTo>
                  <a:cubicBezTo>
                    <a:pt x="2540127" y="33433"/>
                    <a:pt x="2536508" y="16764"/>
                    <a:pt x="25332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47"/>
            <p:cNvSpPr/>
            <p:nvPr/>
          </p:nvSpPr>
          <p:spPr>
            <a:xfrm>
              <a:off x="1846859" y="266952"/>
              <a:ext cx="190339" cy="757529"/>
            </a:xfrm>
            <a:custGeom>
              <a:avLst/>
              <a:gdLst/>
              <a:ahLst/>
              <a:cxnLst/>
              <a:rect l="l" t="t" r="r" b="b"/>
              <a:pathLst>
                <a:path w="343566" h="1367356" extrusionOk="0">
                  <a:moveTo>
                    <a:pt x="343567" y="1170051"/>
                  </a:moveTo>
                  <a:cubicBezTo>
                    <a:pt x="309372" y="1224534"/>
                    <a:pt x="276892" y="1280350"/>
                    <a:pt x="240316" y="1333214"/>
                  </a:cubicBezTo>
                  <a:cubicBezTo>
                    <a:pt x="212027" y="1374077"/>
                    <a:pt x="150781" y="1379696"/>
                    <a:pt x="121253" y="1342263"/>
                  </a:cubicBezTo>
                  <a:cubicBezTo>
                    <a:pt x="77629" y="1287018"/>
                    <a:pt x="32385" y="1232345"/>
                    <a:pt x="0" y="1169003"/>
                  </a:cubicBezTo>
                  <a:cubicBezTo>
                    <a:pt x="25718" y="997649"/>
                    <a:pt x="51626" y="826199"/>
                    <a:pt x="76962" y="654749"/>
                  </a:cubicBezTo>
                  <a:cubicBezTo>
                    <a:pt x="96965" y="519113"/>
                    <a:pt x="115443" y="383286"/>
                    <a:pt x="136684" y="247936"/>
                  </a:cubicBezTo>
                  <a:cubicBezTo>
                    <a:pt x="139922" y="227076"/>
                    <a:pt x="135446" y="212503"/>
                    <a:pt x="125730" y="195358"/>
                  </a:cubicBezTo>
                  <a:cubicBezTo>
                    <a:pt x="90392" y="132683"/>
                    <a:pt x="56674" y="69152"/>
                    <a:pt x="19145" y="0"/>
                  </a:cubicBezTo>
                  <a:cubicBezTo>
                    <a:pt x="121729" y="0"/>
                    <a:pt x="218980" y="0"/>
                    <a:pt x="323755" y="0"/>
                  </a:cubicBezTo>
                  <a:cubicBezTo>
                    <a:pt x="293275" y="56293"/>
                    <a:pt x="270034" y="111442"/>
                    <a:pt x="236029" y="158782"/>
                  </a:cubicBezTo>
                  <a:cubicBezTo>
                    <a:pt x="202978" y="204787"/>
                    <a:pt x="204692" y="251174"/>
                    <a:pt x="212027" y="301085"/>
                  </a:cubicBezTo>
                  <a:cubicBezTo>
                    <a:pt x="252698" y="576834"/>
                    <a:pt x="293370" y="852583"/>
                    <a:pt x="334233" y="1128332"/>
                  </a:cubicBezTo>
                  <a:cubicBezTo>
                    <a:pt x="336233" y="1142429"/>
                    <a:pt x="340424" y="1156145"/>
                    <a:pt x="343567" y="1170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47"/>
            <p:cNvSpPr/>
            <p:nvPr/>
          </p:nvSpPr>
          <p:spPr>
            <a:xfrm>
              <a:off x="1113903" y="114607"/>
              <a:ext cx="1514309" cy="1703731"/>
            </a:xfrm>
            <a:custGeom>
              <a:avLst/>
              <a:gdLst/>
              <a:ahLst/>
              <a:cxnLst/>
              <a:rect l="l" t="t" r="r" b="b"/>
              <a:pathLst>
                <a:path w="1514309" h="1703731" extrusionOk="0">
                  <a:moveTo>
                    <a:pt x="826938" y="1439762"/>
                  </a:moveTo>
                  <a:cubicBezTo>
                    <a:pt x="797335" y="1440289"/>
                    <a:pt x="774750" y="1463297"/>
                    <a:pt x="774433" y="1493376"/>
                  </a:cubicBezTo>
                  <a:cubicBezTo>
                    <a:pt x="774064" y="1524035"/>
                    <a:pt x="798074" y="1549469"/>
                    <a:pt x="827624" y="1549733"/>
                  </a:cubicBezTo>
                  <a:cubicBezTo>
                    <a:pt x="856700" y="1549997"/>
                    <a:pt x="881607" y="1524246"/>
                    <a:pt x="881502" y="1494009"/>
                  </a:cubicBezTo>
                  <a:cubicBezTo>
                    <a:pt x="881396" y="1462980"/>
                    <a:pt x="857545" y="1439234"/>
                    <a:pt x="826938" y="1439762"/>
                  </a:cubicBezTo>
                  <a:close/>
                  <a:moveTo>
                    <a:pt x="827677" y="1244567"/>
                  </a:moveTo>
                  <a:cubicBezTo>
                    <a:pt x="797967" y="1244725"/>
                    <a:pt x="775066" y="1267521"/>
                    <a:pt x="774485" y="1297442"/>
                  </a:cubicBezTo>
                  <a:cubicBezTo>
                    <a:pt x="773852" y="1327995"/>
                    <a:pt x="797546" y="1353747"/>
                    <a:pt x="826938" y="1354485"/>
                  </a:cubicBezTo>
                  <a:cubicBezTo>
                    <a:pt x="855645" y="1355224"/>
                    <a:pt x="881344" y="1329262"/>
                    <a:pt x="881502" y="1299447"/>
                  </a:cubicBezTo>
                  <a:cubicBezTo>
                    <a:pt x="881660" y="1268155"/>
                    <a:pt x="858283" y="1244409"/>
                    <a:pt x="827677" y="1244567"/>
                  </a:cubicBezTo>
                  <a:close/>
                  <a:moveTo>
                    <a:pt x="828575" y="1026629"/>
                  </a:moveTo>
                  <a:cubicBezTo>
                    <a:pt x="796860" y="1026312"/>
                    <a:pt x="774064" y="1049320"/>
                    <a:pt x="774433" y="1081351"/>
                  </a:cubicBezTo>
                  <a:cubicBezTo>
                    <a:pt x="774750" y="1111852"/>
                    <a:pt x="797019" y="1134121"/>
                    <a:pt x="827414" y="1134279"/>
                  </a:cubicBezTo>
                  <a:cubicBezTo>
                    <a:pt x="859181" y="1134490"/>
                    <a:pt x="881767" y="1111746"/>
                    <a:pt x="881503" y="1079874"/>
                  </a:cubicBezTo>
                  <a:cubicBezTo>
                    <a:pt x="881239" y="1049215"/>
                    <a:pt x="859076" y="1026946"/>
                    <a:pt x="828575" y="1026629"/>
                  </a:cubicBezTo>
                  <a:close/>
                  <a:moveTo>
                    <a:pt x="331803" y="764154"/>
                  </a:moveTo>
                  <a:cubicBezTo>
                    <a:pt x="309270" y="842729"/>
                    <a:pt x="287265" y="919402"/>
                    <a:pt x="265524" y="996129"/>
                  </a:cubicBezTo>
                  <a:cubicBezTo>
                    <a:pt x="264416" y="1000087"/>
                    <a:pt x="265366" y="1004783"/>
                    <a:pt x="265946" y="1009058"/>
                  </a:cubicBezTo>
                  <a:cubicBezTo>
                    <a:pt x="286474" y="1159820"/>
                    <a:pt x="306790" y="1310530"/>
                    <a:pt x="328162" y="1461134"/>
                  </a:cubicBezTo>
                  <a:cubicBezTo>
                    <a:pt x="330325" y="1476542"/>
                    <a:pt x="327740" y="1495539"/>
                    <a:pt x="348056" y="1506937"/>
                  </a:cubicBezTo>
                  <a:cubicBezTo>
                    <a:pt x="372277" y="1381399"/>
                    <a:pt x="408899" y="1260029"/>
                    <a:pt x="410693" y="1133488"/>
                  </a:cubicBezTo>
                  <a:cubicBezTo>
                    <a:pt x="412223" y="1026683"/>
                    <a:pt x="369005" y="836765"/>
                    <a:pt x="331803" y="764154"/>
                  </a:cubicBezTo>
                  <a:close/>
                  <a:moveTo>
                    <a:pt x="665306" y="0"/>
                  </a:moveTo>
                  <a:cubicBezTo>
                    <a:pt x="651638" y="56253"/>
                    <a:pt x="643248" y="108230"/>
                    <a:pt x="626204" y="157253"/>
                  </a:cubicBezTo>
                  <a:cubicBezTo>
                    <a:pt x="590320" y="260523"/>
                    <a:pt x="602510" y="362368"/>
                    <a:pt x="625887" y="465004"/>
                  </a:cubicBezTo>
                  <a:cubicBezTo>
                    <a:pt x="652008" y="579778"/>
                    <a:pt x="686519" y="691808"/>
                    <a:pt x="732903" y="800038"/>
                  </a:cubicBezTo>
                  <a:cubicBezTo>
                    <a:pt x="756491" y="821356"/>
                    <a:pt x="772164" y="848955"/>
                    <a:pt x="790738" y="874126"/>
                  </a:cubicBezTo>
                  <a:cubicBezTo>
                    <a:pt x="817598" y="910537"/>
                    <a:pt x="846991" y="910273"/>
                    <a:pt x="871687" y="872543"/>
                  </a:cubicBezTo>
                  <a:cubicBezTo>
                    <a:pt x="887887" y="847847"/>
                    <a:pt x="899655" y="819985"/>
                    <a:pt x="923295" y="800618"/>
                  </a:cubicBezTo>
                  <a:cubicBezTo>
                    <a:pt x="974323" y="680040"/>
                    <a:pt x="1013373" y="555768"/>
                    <a:pt x="1039124" y="427380"/>
                  </a:cubicBezTo>
                  <a:cubicBezTo>
                    <a:pt x="1047409" y="386114"/>
                    <a:pt x="1052053" y="344426"/>
                    <a:pt x="1055060" y="302422"/>
                  </a:cubicBezTo>
                  <a:cubicBezTo>
                    <a:pt x="1059704" y="237832"/>
                    <a:pt x="1034217" y="178941"/>
                    <a:pt x="1021288" y="117676"/>
                  </a:cubicBezTo>
                  <a:cubicBezTo>
                    <a:pt x="1013214" y="79418"/>
                    <a:pt x="1002291" y="41846"/>
                    <a:pt x="992054" y="1478"/>
                  </a:cubicBezTo>
                  <a:cubicBezTo>
                    <a:pt x="1087514" y="109338"/>
                    <a:pt x="1214319" y="152609"/>
                    <a:pt x="1346084" y="181157"/>
                  </a:cubicBezTo>
                  <a:cubicBezTo>
                    <a:pt x="1413840" y="195828"/>
                    <a:pt x="1445502" y="237885"/>
                    <a:pt x="1457639" y="296617"/>
                  </a:cubicBezTo>
                  <a:cubicBezTo>
                    <a:pt x="1468509" y="349175"/>
                    <a:pt x="1485184" y="399412"/>
                    <a:pt x="1503495" y="449121"/>
                  </a:cubicBezTo>
                  <a:cubicBezTo>
                    <a:pt x="1521490" y="497985"/>
                    <a:pt x="1512730" y="546006"/>
                    <a:pt x="1507664" y="594290"/>
                  </a:cubicBezTo>
                  <a:cubicBezTo>
                    <a:pt x="1496002" y="704947"/>
                    <a:pt x="1443127" y="873493"/>
                    <a:pt x="1386769" y="982673"/>
                  </a:cubicBezTo>
                  <a:cubicBezTo>
                    <a:pt x="1365925" y="909112"/>
                    <a:pt x="1345873" y="838296"/>
                    <a:pt x="1324238" y="761780"/>
                  </a:cubicBezTo>
                  <a:cubicBezTo>
                    <a:pt x="1306613" y="804259"/>
                    <a:pt x="1295690" y="843520"/>
                    <a:pt x="1284977" y="882833"/>
                  </a:cubicBezTo>
                  <a:cubicBezTo>
                    <a:pt x="1260703" y="971855"/>
                    <a:pt x="1246508" y="1062355"/>
                    <a:pt x="1245084" y="1154702"/>
                  </a:cubicBezTo>
                  <a:cubicBezTo>
                    <a:pt x="1245084" y="1155599"/>
                    <a:pt x="1244873" y="1156548"/>
                    <a:pt x="1245136" y="1157340"/>
                  </a:cubicBezTo>
                  <a:cubicBezTo>
                    <a:pt x="1260914" y="1204885"/>
                    <a:pt x="1235321" y="1237655"/>
                    <a:pt x="1207617" y="1271902"/>
                  </a:cubicBezTo>
                  <a:cubicBezTo>
                    <a:pt x="1091050" y="1415963"/>
                    <a:pt x="956751" y="1538599"/>
                    <a:pt x="789789" y="1622133"/>
                  </a:cubicBezTo>
                  <a:cubicBezTo>
                    <a:pt x="683722" y="1675219"/>
                    <a:pt x="572379" y="1708200"/>
                    <a:pt x="452170" y="1703240"/>
                  </a:cubicBezTo>
                  <a:cubicBezTo>
                    <a:pt x="330273" y="1698227"/>
                    <a:pt x="230011" y="1647726"/>
                    <a:pt x="148323" y="1558493"/>
                  </a:cubicBezTo>
                  <a:cubicBezTo>
                    <a:pt x="130276" y="1538757"/>
                    <a:pt x="130065" y="1511687"/>
                    <a:pt x="123205" y="1487888"/>
                  </a:cubicBezTo>
                  <a:cubicBezTo>
                    <a:pt x="85000" y="1354750"/>
                    <a:pt x="47006" y="1221455"/>
                    <a:pt x="11967" y="1087473"/>
                  </a:cubicBezTo>
                  <a:cubicBezTo>
                    <a:pt x="-10091" y="1003200"/>
                    <a:pt x="200" y="919613"/>
                    <a:pt x="27692" y="837398"/>
                  </a:cubicBezTo>
                  <a:cubicBezTo>
                    <a:pt x="82098" y="674763"/>
                    <a:pt x="135553" y="511759"/>
                    <a:pt x="188797" y="348701"/>
                  </a:cubicBezTo>
                  <a:cubicBezTo>
                    <a:pt x="194655" y="330654"/>
                    <a:pt x="196660" y="311287"/>
                    <a:pt x="200195" y="292501"/>
                  </a:cubicBezTo>
                  <a:cubicBezTo>
                    <a:pt x="203995" y="272449"/>
                    <a:pt x="212702" y="254455"/>
                    <a:pt x="223520" y="237463"/>
                  </a:cubicBezTo>
                  <a:cubicBezTo>
                    <a:pt x="241514" y="209073"/>
                    <a:pt x="265102" y="191500"/>
                    <a:pt x="300088" y="184218"/>
                  </a:cubicBezTo>
                  <a:cubicBezTo>
                    <a:pt x="400350" y="163374"/>
                    <a:pt x="497129" y="132029"/>
                    <a:pt x="583618" y="74563"/>
                  </a:cubicBezTo>
                  <a:cubicBezTo>
                    <a:pt x="613064" y="55039"/>
                    <a:pt x="639079" y="32031"/>
                    <a:pt x="665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1" name="Google Shape;211;p47"/>
          <p:cNvSpPr txBox="1"/>
          <p:nvPr/>
        </p:nvSpPr>
        <p:spPr>
          <a:xfrm>
            <a:off x="6223958" y="4243253"/>
            <a:ext cx="2920042" cy="900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網址：</a:t>
            </a: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https://archive.ics.uci.edu/ml/datasets/Productivity+Prediction+of+Garment+Employees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/>
              <a:t>各個群的特色</a:t>
            </a:r>
            <a:endParaRPr lang="en-US" b="1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74A2CCBE-E059-4ACF-80D9-8FB6DBFF4BAF}"/>
              </a:ext>
            </a:extLst>
          </p:cNvPr>
          <p:cNvGrpSpPr/>
          <p:nvPr/>
        </p:nvGrpSpPr>
        <p:grpSpPr>
          <a:xfrm>
            <a:off x="3089283" y="1743375"/>
            <a:ext cx="2965438" cy="2965438"/>
            <a:chOff x="3018304" y="1378094"/>
            <a:chExt cx="3096667" cy="3096667"/>
          </a:xfrm>
        </p:grpSpPr>
        <p:sp>
          <p:nvSpPr>
            <p:cNvPr id="4" name="Block Arc 3">
              <a:extLst>
                <a:ext uri="{FF2B5EF4-FFF2-40B4-BE49-F238E27FC236}">
                  <a16:creationId xmlns="" xmlns:a16="http://schemas.microsoft.com/office/drawing/2014/main" id="{703FA1CB-4EDD-4A80-B0A8-1886DDC363F4}"/>
                </a:ext>
              </a:extLst>
            </p:cNvPr>
            <p:cNvSpPr/>
            <p:nvPr/>
          </p:nvSpPr>
          <p:spPr>
            <a:xfrm rot="8261054">
              <a:off x="3018304" y="1378094"/>
              <a:ext cx="3096667" cy="3096667"/>
            </a:xfrm>
            <a:prstGeom prst="blockArc">
              <a:avLst>
                <a:gd name="adj1" fmla="val 13411126"/>
                <a:gd name="adj2" fmla="val 15919102"/>
                <a:gd name="adj3" fmla="val 690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Block Arc 4">
              <a:extLst>
                <a:ext uri="{FF2B5EF4-FFF2-40B4-BE49-F238E27FC236}">
                  <a16:creationId xmlns="" xmlns:a16="http://schemas.microsoft.com/office/drawing/2014/main" id="{A460E49E-CB5D-43AD-B79D-FFFF59C0B764}"/>
                </a:ext>
              </a:extLst>
            </p:cNvPr>
            <p:cNvSpPr/>
            <p:nvPr/>
          </p:nvSpPr>
          <p:spPr>
            <a:xfrm rot="19032052">
              <a:off x="3018304" y="1378094"/>
              <a:ext cx="3096667" cy="3096667"/>
            </a:xfrm>
            <a:prstGeom prst="blockArc">
              <a:avLst>
                <a:gd name="adj1" fmla="val 10899473"/>
                <a:gd name="adj2" fmla="val 13310838"/>
                <a:gd name="adj3" fmla="val 704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4BA97CE2-0A81-4544-ACE1-43984C62CA31}"/>
                </a:ext>
              </a:extLst>
            </p:cNvPr>
            <p:cNvGrpSpPr/>
            <p:nvPr/>
          </p:nvGrpSpPr>
          <p:grpSpPr>
            <a:xfrm>
              <a:off x="3018304" y="1378094"/>
              <a:ext cx="3096667" cy="3096667"/>
              <a:chOff x="3018304" y="1378094"/>
              <a:chExt cx="3096667" cy="3096667"/>
            </a:xfrm>
          </p:grpSpPr>
          <p:sp>
            <p:nvSpPr>
              <p:cNvPr id="9" name="Block Arc 8">
                <a:extLst>
                  <a:ext uri="{FF2B5EF4-FFF2-40B4-BE49-F238E27FC236}">
                    <a16:creationId xmlns="" xmlns:a16="http://schemas.microsoft.com/office/drawing/2014/main" id="{7014A0EE-1536-4511-B7CD-395320FC9597}"/>
                  </a:ext>
                </a:extLst>
              </p:cNvPr>
              <p:cNvSpPr/>
              <p:nvPr/>
            </p:nvSpPr>
            <p:spPr>
              <a:xfrm>
                <a:off x="3018304" y="1378094"/>
                <a:ext cx="3096667" cy="3096667"/>
              </a:xfrm>
              <a:prstGeom prst="blockArc">
                <a:avLst>
                  <a:gd name="adj1" fmla="val 10849205"/>
                  <a:gd name="adj2" fmla="val 13299261"/>
                  <a:gd name="adj3" fmla="val 7053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" name="Block Arc 9">
                <a:extLst>
                  <a:ext uri="{FF2B5EF4-FFF2-40B4-BE49-F238E27FC236}">
                    <a16:creationId xmlns="" xmlns:a16="http://schemas.microsoft.com/office/drawing/2014/main" id="{3E53B548-3E69-4C03-84D5-433DF94FDC7D}"/>
                  </a:ext>
                </a:extLst>
              </p:cNvPr>
              <p:cNvSpPr/>
              <p:nvPr/>
            </p:nvSpPr>
            <p:spPr>
              <a:xfrm rot="5400000">
                <a:off x="3018304" y="1378094"/>
                <a:ext cx="3096667" cy="3096667"/>
              </a:xfrm>
              <a:prstGeom prst="blockArc">
                <a:avLst>
                  <a:gd name="adj1" fmla="val 13650321"/>
                  <a:gd name="adj2" fmla="val 16152490"/>
                  <a:gd name="adj3" fmla="val 7179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7" name="Block Arc 6">
              <a:extLst>
                <a:ext uri="{FF2B5EF4-FFF2-40B4-BE49-F238E27FC236}">
                  <a16:creationId xmlns="" xmlns:a16="http://schemas.microsoft.com/office/drawing/2014/main" id="{AAF490CB-78DF-4526-91DA-87801617AF44}"/>
                </a:ext>
              </a:extLst>
            </p:cNvPr>
            <p:cNvSpPr/>
            <p:nvPr/>
          </p:nvSpPr>
          <p:spPr>
            <a:xfrm rot="2854073">
              <a:off x="3018304" y="1378094"/>
              <a:ext cx="3096667" cy="3096667"/>
            </a:xfrm>
            <a:prstGeom prst="blockArc">
              <a:avLst>
                <a:gd name="adj1" fmla="val 10553048"/>
                <a:gd name="adj2" fmla="val 13271468"/>
                <a:gd name="adj3" fmla="val 703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Block Arc 7">
              <a:extLst>
                <a:ext uri="{FF2B5EF4-FFF2-40B4-BE49-F238E27FC236}">
                  <a16:creationId xmlns="" xmlns:a16="http://schemas.microsoft.com/office/drawing/2014/main" id="{3AA386ED-76E9-45C7-8C7D-0AEAB566E6FD}"/>
                </a:ext>
              </a:extLst>
            </p:cNvPr>
            <p:cNvSpPr/>
            <p:nvPr/>
          </p:nvSpPr>
          <p:spPr>
            <a:xfrm rot="2854464">
              <a:off x="3018304" y="1378094"/>
              <a:ext cx="3096667" cy="3096667"/>
            </a:xfrm>
            <a:prstGeom prst="blockArc">
              <a:avLst>
                <a:gd name="adj1" fmla="val 13411126"/>
                <a:gd name="adj2" fmla="val 16068669"/>
                <a:gd name="adj3" fmla="val 719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F3F0402C-CBEE-478E-8C29-689C920EC9A8}"/>
              </a:ext>
            </a:extLst>
          </p:cNvPr>
          <p:cNvGrpSpPr/>
          <p:nvPr/>
        </p:nvGrpSpPr>
        <p:grpSpPr>
          <a:xfrm>
            <a:off x="5985913" y="1280809"/>
            <a:ext cx="2873778" cy="1365741"/>
            <a:chOff x="6457217" y="1660117"/>
            <a:chExt cx="3105118" cy="1820987"/>
          </a:xfrm>
        </p:grpSpPr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08E38463-5F7C-4D8A-BA0F-812F885D318A}"/>
                </a:ext>
              </a:extLst>
            </p:cNvPr>
            <p:cNvSpPr txBox="1"/>
            <p:nvPr/>
          </p:nvSpPr>
          <p:spPr>
            <a:xfrm>
              <a:off x="6490428" y="1660117"/>
              <a:ext cx="2291246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第三群</a:t>
              </a:r>
              <a:r>
                <a:rPr lang="en-US" altLang="zh-TW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(cluster2)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2B8A787B-EB63-49F4-9A5A-C9D29B488C90}"/>
                </a:ext>
              </a:extLst>
            </p:cNvPr>
            <p:cNvSpPr txBox="1"/>
            <p:nvPr/>
          </p:nvSpPr>
          <p:spPr>
            <a:xfrm>
              <a:off x="6457217" y="2044814"/>
              <a:ext cx="3105118" cy="1436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zh-TW" sz="1600" dirty="0" smtClean="0">
                  <a:solidFill>
                    <a:schemeClr val="tx1"/>
                  </a:solidFill>
                </a:rPr>
                <a:t>1.</a:t>
              </a:r>
              <a:r>
                <a:rPr lang="zh-TW" altLang="en-US" sz="1600" dirty="0" smtClean="0">
                  <a:solidFill>
                    <a:schemeClr val="tx1"/>
                  </a:solidFill>
                </a:rPr>
                <a:t>分配時間最短</a:t>
              </a:r>
              <a:endParaRPr lang="en-US" altLang="zh-TW" sz="1600" dirty="0" smtClean="0">
                <a:solidFill>
                  <a:schemeClr val="tx1"/>
                </a:solidFill>
              </a:endParaRPr>
            </a:p>
            <a:p>
              <a:pPr lvl="0"/>
              <a:r>
                <a:rPr lang="en-US" altLang="zh-TW" sz="1600" dirty="0" smtClean="0">
                  <a:solidFill>
                    <a:schemeClr val="tx1"/>
                  </a:solidFill>
                </a:rPr>
                <a:t>2.</a:t>
              </a:r>
              <a:r>
                <a:rPr lang="zh-TW" altLang="en-US" sz="1600" dirty="0" smtClean="0">
                  <a:solidFill>
                    <a:schemeClr val="tx1"/>
                  </a:solidFill>
                </a:rPr>
                <a:t>激勵獎金最少</a:t>
              </a:r>
            </a:p>
            <a:p>
              <a:pPr lvl="0"/>
              <a:r>
                <a:rPr lang="en-US" altLang="zh-TW" sz="1600" dirty="0" smtClean="0">
                  <a:solidFill>
                    <a:schemeClr val="tx1"/>
                  </a:solidFill>
                </a:rPr>
                <a:t>3.</a:t>
              </a:r>
              <a:r>
                <a:rPr lang="zh-TW" altLang="en-US" sz="1600" dirty="0" smtClean="0">
                  <a:solidFill>
                    <a:schemeClr val="tx1"/>
                  </a:solidFill>
                </a:rPr>
                <a:t>團隊工人數最少</a:t>
              </a:r>
            </a:p>
            <a:p>
              <a:pPr lvl="0"/>
              <a:r>
                <a:rPr lang="en-US" altLang="zh-TW" sz="1600" dirty="0" smtClean="0">
                  <a:solidFill>
                    <a:schemeClr val="tx1"/>
                  </a:solidFill>
                </a:rPr>
                <a:t>4.</a:t>
              </a:r>
              <a:r>
                <a:rPr lang="zh-TW" altLang="en-US" sz="1600" dirty="0" smtClean="0">
                  <a:solidFill>
                    <a:schemeClr val="tx1"/>
                  </a:solidFill>
                </a:rPr>
                <a:t>沒有中斷時間以及閒置工人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7A1C4072-BC75-4536-94F1-EA1A3BD33448}"/>
              </a:ext>
            </a:extLst>
          </p:cNvPr>
          <p:cNvGrpSpPr/>
          <p:nvPr/>
        </p:nvGrpSpPr>
        <p:grpSpPr>
          <a:xfrm>
            <a:off x="6147931" y="3158694"/>
            <a:ext cx="2857755" cy="1430127"/>
            <a:chOff x="6673241" y="4056954"/>
            <a:chExt cx="3087805" cy="1906834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60DC267B-D2A9-4F77-9C9E-B0A2C15CD420}"/>
                </a:ext>
              </a:extLst>
            </p:cNvPr>
            <p:cNvSpPr txBox="1"/>
            <p:nvPr/>
          </p:nvSpPr>
          <p:spPr>
            <a:xfrm>
              <a:off x="6698150" y="4056954"/>
              <a:ext cx="2291246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第四群</a:t>
              </a:r>
              <a:r>
                <a:rPr lang="en-US" altLang="zh-TW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(cluster3)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A3F6E211-3039-4A62-AEF7-C9CE0B54692C}"/>
                </a:ext>
              </a:extLst>
            </p:cNvPr>
            <p:cNvSpPr txBox="1"/>
            <p:nvPr/>
          </p:nvSpPr>
          <p:spPr>
            <a:xfrm>
              <a:off x="6673241" y="4527499"/>
              <a:ext cx="3087805" cy="14362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zh-TW" sz="1600" dirty="0" smtClean="0">
                  <a:solidFill>
                    <a:schemeClr val="tx1"/>
                  </a:solidFill>
                </a:rPr>
                <a:t>1.</a:t>
              </a:r>
              <a:r>
                <a:rPr lang="zh-TW" altLang="en-US" sz="1600" dirty="0" smtClean="0">
                  <a:solidFill>
                    <a:schemeClr val="tx1"/>
                  </a:solidFill>
                </a:rPr>
                <a:t>加班時間最長</a:t>
              </a:r>
              <a:endParaRPr lang="en-US" altLang="zh-TW" sz="1600" dirty="0" smtClean="0">
                <a:solidFill>
                  <a:schemeClr val="tx1"/>
                </a:solidFill>
              </a:endParaRPr>
            </a:p>
            <a:p>
              <a:pPr lvl="0"/>
              <a:r>
                <a:rPr lang="en-US" altLang="zh-TW" sz="1600" dirty="0" smtClean="0">
                  <a:solidFill>
                    <a:schemeClr val="tx1"/>
                  </a:solidFill>
                </a:rPr>
                <a:t>2.</a:t>
              </a:r>
              <a:r>
                <a:rPr lang="zh-TW" altLang="en-US" sz="1600" dirty="0" smtClean="0">
                  <a:solidFill>
                    <a:schemeClr val="tx1"/>
                  </a:solidFill>
                </a:rPr>
                <a:t>輕微的中斷生產</a:t>
              </a:r>
              <a:endParaRPr lang="en-US" altLang="zh-TW" sz="1600" dirty="0" smtClean="0">
                <a:solidFill>
                  <a:schemeClr val="tx1"/>
                </a:solidFill>
              </a:endParaRPr>
            </a:p>
            <a:p>
              <a:pPr lvl="0"/>
              <a:r>
                <a:rPr lang="en-US" altLang="zh-TW" sz="1600" dirty="0" smtClean="0">
                  <a:solidFill>
                    <a:schemeClr val="tx1"/>
                  </a:solidFill>
                </a:rPr>
                <a:t>(</a:t>
              </a:r>
              <a:r>
                <a:rPr lang="zh-TW" altLang="en-US" sz="1600" dirty="0" smtClean="0">
                  <a:solidFill>
                    <a:schemeClr val="tx1"/>
                  </a:solidFill>
                </a:rPr>
                <a:t>中斷時間、閒置工人</a:t>
              </a:r>
              <a:r>
                <a:rPr lang="en-US" altLang="zh-TW" sz="1600" dirty="0" smtClean="0">
                  <a:solidFill>
                    <a:schemeClr val="tx1"/>
                  </a:solidFill>
                </a:rPr>
                <a:t>)</a:t>
              </a:r>
              <a:endParaRPr lang="zh-TW" altLang="en-US" sz="1600" dirty="0" smtClean="0">
                <a:solidFill>
                  <a:schemeClr val="tx1"/>
                </a:solidFill>
              </a:endParaRPr>
            </a:p>
            <a:p>
              <a:pPr lvl="0"/>
              <a:r>
                <a:rPr lang="en-US" altLang="zh-TW" sz="1600" dirty="0" smtClean="0">
                  <a:solidFill>
                    <a:schemeClr val="tx1"/>
                  </a:solidFill>
                </a:rPr>
                <a:t>3.</a:t>
              </a:r>
              <a:r>
                <a:rPr lang="zh-TW" altLang="en-US" sz="1600" dirty="0" smtClean="0">
                  <a:solidFill>
                    <a:schemeClr val="tx1"/>
                  </a:solidFill>
                </a:rPr>
                <a:t>團隊的工人數量第二多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9362FFBB-3E77-4C0E-A67E-173A403BA769}"/>
              </a:ext>
            </a:extLst>
          </p:cNvPr>
          <p:cNvGrpSpPr/>
          <p:nvPr/>
        </p:nvGrpSpPr>
        <p:grpSpPr>
          <a:xfrm>
            <a:off x="1229443" y="764191"/>
            <a:ext cx="2428323" cy="1648894"/>
            <a:chOff x="1040315" y="1769207"/>
            <a:chExt cx="2291246" cy="1378052"/>
          </a:xfrm>
        </p:grpSpPr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99D5DD00-FBDB-48AF-9238-4E06963EB8D8}"/>
                </a:ext>
              </a:extLst>
            </p:cNvPr>
            <p:cNvSpPr txBox="1"/>
            <p:nvPr/>
          </p:nvSpPr>
          <p:spPr>
            <a:xfrm>
              <a:off x="1040315" y="1769207"/>
              <a:ext cx="2221432" cy="282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第一群</a:t>
              </a:r>
              <a:r>
                <a:rPr lang="en-US" altLang="zh-TW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(cluster0)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CF7B94A4-C6C8-40E4-A495-EEFF341907DF}"/>
                </a:ext>
              </a:extLst>
            </p:cNvPr>
            <p:cNvSpPr txBox="1"/>
            <p:nvPr/>
          </p:nvSpPr>
          <p:spPr>
            <a:xfrm>
              <a:off x="1040315" y="2041204"/>
              <a:ext cx="2291246" cy="1106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zh-TW" sz="1600" dirty="0" smtClean="0">
                  <a:solidFill>
                    <a:schemeClr val="tx1"/>
                  </a:solidFill>
                </a:rPr>
                <a:t>1.</a:t>
              </a:r>
              <a:r>
                <a:rPr lang="zh-TW" altLang="en-US" sz="1600" dirty="0" smtClean="0">
                  <a:solidFill>
                    <a:schemeClr val="tx1"/>
                  </a:solidFill>
                </a:rPr>
                <a:t>目標生產力最低</a:t>
              </a:r>
              <a:endParaRPr lang="en-US" altLang="zh-TW" sz="1600" dirty="0" smtClean="0">
                <a:solidFill>
                  <a:schemeClr val="tx1"/>
                </a:solidFill>
              </a:endParaRPr>
            </a:p>
            <a:p>
              <a:pPr lvl="0"/>
              <a:r>
                <a:rPr lang="en-US" altLang="zh-TW" sz="1600" dirty="0" smtClean="0">
                  <a:solidFill>
                    <a:schemeClr val="tx1"/>
                  </a:solidFill>
                </a:rPr>
                <a:t>2.</a:t>
              </a:r>
              <a:r>
                <a:rPr lang="zh-TW" altLang="en-US" sz="1600" dirty="0" smtClean="0">
                  <a:solidFill>
                    <a:schemeClr val="tx1"/>
                  </a:solidFill>
                </a:rPr>
                <a:t>分配時間最長</a:t>
              </a:r>
            </a:p>
            <a:p>
              <a:pPr lvl="0"/>
              <a:r>
                <a:rPr lang="en-US" altLang="zh-TW" sz="1600" dirty="0" smtClean="0">
                  <a:solidFill>
                    <a:schemeClr val="tx1"/>
                  </a:solidFill>
                </a:rPr>
                <a:t>3.</a:t>
              </a:r>
              <a:r>
                <a:rPr lang="zh-TW" altLang="en-US" sz="1600" dirty="0" smtClean="0">
                  <a:solidFill>
                    <a:schemeClr val="tx1"/>
                  </a:solidFill>
                </a:rPr>
                <a:t>中斷生產時間最長</a:t>
              </a:r>
            </a:p>
            <a:p>
              <a:pPr lvl="0"/>
              <a:r>
                <a:rPr lang="en-US" altLang="zh-TW" sz="1600" dirty="0" smtClean="0">
                  <a:solidFill>
                    <a:schemeClr val="tx1"/>
                  </a:solidFill>
                </a:rPr>
                <a:t>4.</a:t>
              </a:r>
              <a:r>
                <a:rPr lang="zh-TW" altLang="en-US" sz="1600" dirty="0" smtClean="0">
                  <a:solidFill>
                    <a:schemeClr val="tx1"/>
                  </a:solidFill>
                </a:rPr>
                <a:t>中斷閒置工人數最多</a:t>
              </a:r>
            </a:p>
            <a:p>
              <a:pPr lvl="0"/>
              <a:r>
                <a:rPr lang="en-US" altLang="zh-TW" sz="1600" dirty="0" smtClean="0">
                  <a:solidFill>
                    <a:schemeClr val="tx1"/>
                  </a:solidFill>
                </a:rPr>
                <a:t>5.</a:t>
              </a:r>
              <a:r>
                <a:rPr lang="zh-TW" altLang="en-US" sz="1600" dirty="0" smtClean="0">
                  <a:solidFill>
                    <a:schemeClr val="tx1"/>
                  </a:solidFill>
                </a:rPr>
                <a:t>團隊人數最多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600ABBE7-466B-4125-9E42-E15D813E86BE}"/>
              </a:ext>
            </a:extLst>
          </p:cNvPr>
          <p:cNvGrpSpPr/>
          <p:nvPr/>
        </p:nvGrpSpPr>
        <p:grpSpPr>
          <a:xfrm>
            <a:off x="230521" y="2689966"/>
            <a:ext cx="2850776" cy="1604279"/>
            <a:chOff x="-531180" y="3410203"/>
            <a:chExt cx="3107986" cy="2139036"/>
          </a:xfrm>
        </p:grpSpPr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3C3C77D8-971E-4C10-A17E-9CE5E550733D}"/>
                </a:ext>
              </a:extLst>
            </p:cNvPr>
            <p:cNvSpPr txBox="1"/>
            <p:nvPr/>
          </p:nvSpPr>
          <p:spPr>
            <a:xfrm>
              <a:off x="100729" y="3410203"/>
              <a:ext cx="2221432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TW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第二群</a:t>
              </a:r>
              <a:r>
                <a:rPr lang="en-US" altLang="zh-TW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(cluster1)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C0CB2368-ADDE-4271-8CE7-7D054BC06957}"/>
                </a:ext>
              </a:extLst>
            </p:cNvPr>
            <p:cNvSpPr txBox="1"/>
            <p:nvPr/>
          </p:nvSpPr>
          <p:spPr>
            <a:xfrm>
              <a:off x="-531180" y="3784656"/>
              <a:ext cx="3107986" cy="1764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zh-TW" sz="1600" dirty="0" smtClean="0">
                  <a:solidFill>
                    <a:schemeClr val="tx1"/>
                  </a:solidFill>
                </a:rPr>
                <a:t>1.</a:t>
              </a:r>
              <a:r>
                <a:rPr lang="zh-TW" altLang="en-US" sz="1600" dirty="0" smtClean="0">
                  <a:solidFill>
                    <a:schemeClr val="tx1"/>
                  </a:solidFill>
                </a:rPr>
                <a:t>目標生產力最高</a:t>
              </a:r>
              <a:endParaRPr lang="en-US" altLang="zh-TW" sz="1600" dirty="0" smtClean="0">
                <a:solidFill>
                  <a:schemeClr val="tx1"/>
                </a:solidFill>
              </a:endParaRPr>
            </a:p>
            <a:p>
              <a:pPr lvl="0"/>
              <a:r>
                <a:rPr lang="en-US" altLang="zh-TW" sz="1600" dirty="0" smtClean="0">
                  <a:solidFill>
                    <a:schemeClr val="tx1"/>
                  </a:solidFill>
                </a:rPr>
                <a:t>2.</a:t>
              </a:r>
              <a:r>
                <a:rPr lang="zh-TW" altLang="en-US" sz="1600" dirty="0" smtClean="0">
                  <a:solidFill>
                    <a:schemeClr val="tx1"/>
                  </a:solidFill>
                </a:rPr>
                <a:t>加班時間最短</a:t>
              </a:r>
            </a:p>
            <a:p>
              <a:pPr lvl="0"/>
              <a:r>
                <a:rPr lang="en-US" altLang="zh-TW" sz="1600" dirty="0" smtClean="0">
                  <a:solidFill>
                    <a:schemeClr val="tx1"/>
                  </a:solidFill>
                </a:rPr>
                <a:t>3.</a:t>
              </a:r>
              <a:r>
                <a:rPr lang="zh-TW" altLang="en-US" sz="1600" dirty="0" smtClean="0">
                  <a:solidFill>
                    <a:schemeClr val="tx1"/>
                  </a:solidFill>
                </a:rPr>
                <a:t>激勵獎金最多</a:t>
              </a:r>
            </a:p>
            <a:p>
              <a:pPr lvl="0"/>
              <a:r>
                <a:rPr lang="en-US" altLang="zh-TW" sz="1600" dirty="0" smtClean="0">
                  <a:solidFill>
                    <a:schemeClr val="tx1"/>
                  </a:solidFill>
                </a:rPr>
                <a:t>4.</a:t>
              </a:r>
              <a:r>
                <a:rPr lang="zh-TW" altLang="en-US" sz="1600" dirty="0" smtClean="0">
                  <a:solidFill>
                    <a:schemeClr val="tx1"/>
                  </a:solidFill>
                </a:rPr>
                <a:t>沒有中斷時間以及閒置工人</a:t>
              </a:r>
            </a:p>
            <a:p>
              <a:pPr lvl="0"/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Oval 31">
            <a:extLst>
              <a:ext uri="{FF2B5EF4-FFF2-40B4-BE49-F238E27FC236}">
                <a16:creationId xmlns="" xmlns:a16="http://schemas.microsoft.com/office/drawing/2014/main" id="{7F6CC412-5A54-4E77-ACFD-4C7DA8D1114B}"/>
              </a:ext>
            </a:extLst>
          </p:cNvPr>
          <p:cNvSpPr/>
          <p:nvPr/>
        </p:nvSpPr>
        <p:spPr>
          <a:xfrm>
            <a:off x="4215930" y="2867187"/>
            <a:ext cx="711936" cy="711936"/>
          </a:xfrm>
          <a:prstGeom prst="ellipse">
            <a:avLst/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Freeform 98">
            <a:extLst>
              <a:ext uri="{FF2B5EF4-FFF2-40B4-BE49-F238E27FC236}">
                <a16:creationId xmlns="" xmlns:a16="http://schemas.microsoft.com/office/drawing/2014/main" id="{531AEE34-FEFB-4B03-9941-B1C08596957A}"/>
              </a:ext>
            </a:extLst>
          </p:cNvPr>
          <p:cNvSpPr/>
          <p:nvPr/>
        </p:nvSpPr>
        <p:spPr>
          <a:xfrm>
            <a:off x="5240082" y="1456198"/>
            <a:ext cx="708660" cy="262890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Freeform 99">
            <a:extLst>
              <a:ext uri="{FF2B5EF4-FFF2-40B4-BE49-F238E27FC236}">
                <a16:creationId xmlns="" xmlns:a16="http://schemas.microsoft.com/office/drawing/2014/main" id="{AD1138F1-3D1D-46CD-97E1-AE6DCF2A49EA}"/>
              </a:ext>
            </a:extLst>
          </p:cNvPr>
          <p:cNvSpPr/>
          <p:nvPr/>
        </p:nvSpPr>
        <p:spPr>
          <a:xfrm flipH="1">
            <a:off x="3212093" y="1456198"/>
            <a:ext cx="708660" cy="262890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Freeform 103">
            <a:extLst>
              <a:ext uri="{FF2B5EF4-FFF2-40B4-BE49-F238E27FC236}">
                <a16:creationId xmlns="" xmlns:a16="http://schemas.microsoft.com/office/drawing/2014/main" id="{FC16D9A6-63C4-48C5-A7ED-62DFBC185473}"/>
              </a:ext>
            </a:extLst>
          </p:cNvPr>
          <p:cNvSpPr/>
          <p:nvPr/>
        </p:nvSpPr>
        <p:spPr>
          <a:xfrm flipH="1">
            <a:off x="2640232" y="2551916"/>
            <a:ext cx="513437" cy="143916"/>
          </a:xfrm>
          <a:custGeom>
            <a:avLst/>
            <a:gdLst>
              <a:gd name="connsiteX0" fmla="*/ 0 w 670560"/>
              <a:gd name="connsiteY0" fmla="*/ 0 h 137160"/>
              <a:gd name="connsiteX1" fmla="*/ 670560 w 670560"/>
              <a:gd name="connsiteY1" fmla="*/ 0 h 137160"/>
              <a:gd name="connsiteX2" fmla="*/ 670560 w 670560"/>
              <a:gd name="connsiteY2" fmla="*/ 137160 h 13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560" h="137160">
                <a:moveTo>
                  <a:pt x="0" y="0"/>
                </a:moveTo>
                <a:lnTo>
                  <a:pt x="670560" y="0"/>
                </a:lnTo>
                <a:lnTo>
                  <a:pt x="670560" y="137160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Freeform 103">
            <a:extLst>
              <a:ext uri="{FF2B5EF4-FFF2-40B4-BE49-F238E27FC236}">
                <a16:creationId xmlns="" xmlns:a16="http://schemas.microsoft.com/office/drawing/2014/main" id="{7DCC11B3-588B-4ADA-A91E-46AD63CDB31B}"/>
              </a:ext>
            </a:extLst>
          </p:cNvPr>
          <p:cNvSpPr/>
          <p:nvPr/>
        </p:nvSpPr>
        <p:spPr>
          <a:xfrm>
            <a:off x="6135885" y="2928434"/>
            <a:ext cx="513437" cy="143916"/>
          </a:xfrm>
          <a:custGeom>
            <a:avLst/>
            <a:gdLst>
              <a:gd name="connsiteX0" fmla="*/ 0 w 670560"/>
              <a:gd name="connsiteY0" fmla="*/ 0 h 137160"/>
              <a:gd name="connsiteX1" fmla="*/ 670560 w 670560"/>
              <a:gd name="connsiteY1" fmla="*/ 0 h 137160"/>
              <a:gd name="connsiteX2" fmla="*/ 670560 w 670560"/>
              <a:gd name="connsiteY2" fmla="*/ 137160 h 13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560" h="137160">
                <a:moveTo>
                  <a:pt x="0" y="0"/>
                </a:moveTo>
                <a:lnTo>
                  <a:pt x="670560" y="0"/>
                </a:lnTo>
                <a:lnTo>
                  <a:pt x="670560" y="137160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Rectangle 9">
            <a:extLst>
              <a:ext uri="{FF2B5EF4-FFF2-40B4-BE49-F238E27FC236}">
                <a16:creationId xmlns="" xmlns:a16="http://schemas.microsoft.com/office/drawing/2014/main" id="{8780DD58-693E-4D03-A7BE-E1BEDCC4897D}"/>
              </a:ext>
            </a:extLst>
          </p:cNvPr>
          <p:cNvSpPr/>
          <p:nvPr/>
        </p:nvSpPr>
        <p:spPr>
          <a:xfrm>
            <a:off x="4394969" y="3042844"/>
            <a:ext cx="337921" cy="337372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Google Shape;1026;p86"/>
          <p:cNvSpPr/>
          <p:nvPr/>
        </p:nvSpPr>
        <p:spPr>
          <a:xfrm rot="5400000">
            <a:off x="840006" y="1559593"/>
            <a:ext cx="407100" cy="346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文字方塊 40"/>
          <p:cNvSpPr txBox="1"/>
          <p:nvPr/>
        </p:nvSpPr>
        <p:spPr>
          <a:xfrm>
            <a:off x="0" y="159059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chemeClr val="accent1"/>
                </a:solidFill>
              </a:rPr>
              <a:t>沒有效率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sp>
        <p:nvSpPr>
          <p:cNvPr id="42" name="Google Shape;1026;p86"/>
          <p:cNvSpPr/>
          <p:nvPr/>
        </p:nvSpPr>
        <p:spPr>
          <a:xfrm>
            <a:off x="1391976" y="4101727"/>
            <a:ext cx="407100" cy="346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文字方塊 42"/>
          <p:cNvSpPr txBox="1"/>
          <p:nvPr/>
        </p:nvSpPr>
        <p:spPr>
          <a:xfrm>
            <a:off x="1243533" y="453229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00B0F0"/>
                </a:solidFill>
              </a:rPr>
              <a:t>有效率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sp>
        <p:nvSpPr>
          <p:cNvPr id="44" name="Google Shape;1026;p86"/>
          <p:cNvSpPr/>
          <p:nvPr/>
        </p:nvSpPr>
        <p:spPr>
          <a:xfrm rot="16200000">
            <a:off x="7968229" y="1710712"/>
            <a:ext cx="407100" cy="346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文字方塊 44"/>
          <p:cNvSpPr txBox="1"/>
          <p:nvPr/>
        </p:nvSpPr>
        <p:spPr>
          <a:xfrm>
            <a:off x="8326932" y="173402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00B0F0"/>
                </a:solidFill>
              </a:rPr>
              <a:t>有效率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sp>
        <p:nvSpPr>
          <p:cNvPr id="48" name="Google Shape;1026;p86"/>
          <p:cNvSpPr/>
          <p:nvPr/>
        </p:nvSpPr>
        <p:spPr>
          <a:xfrm rot="16200000">
            <a:off x="7890108" y="3507496"/>
            <a:ext cx="407100" cy="346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文字方塊 48"/>
          <p:cNvSpPr txBox="1"/>
          <p:nvPr/>
        </p:nvSpPr>
        <p:spPr>
          <a:xfrm>
            <a:off x="8248811" y="353081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00B0F0"/>
                </a:solidFill>
              </a:rPr>
              <a:t>有效率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3753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84"/>
          <p:cNvSpPr/>
          <p:nvPr/>
        </p:nvSpPr>
        <p:spPr>
          <a:xfrm>
            <a:off x="3409100" y="234975"/>
            <a:ext cx="3770400" cy="5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 b="1">
                <a:solidFill>
                  <a:schemeClr val="lt1"/>
                </a:solidFill>
              </a:rPr>
              <a:t>去除目標欄位的分群</a:t>
            </a:r>
            <a:endParaRPr sz="1100"/>
          </a:p>
        </p:txBody>
      </p:sp>
      <p:sp>
        <p:nvSpPr>
          <p:cNvPr id="1007" name="Google Shape;1007;p84"/>
          <p:cNvSpPr txBox="1"/>
          <p:nvPr/>
        </p:nvSpPr>
        <p:spPr>
          <a:xfrm>
            <a:off x="4320347" y="860112"/>
            <a:ext cx="3770400" cy="1300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dirty="0">
                <a:solidFill>
                  <a:schemeClr val="lt1"/>
                </a:solidFill>
              </a:rPr>
              <a:t>將目標變數actual_productivity(nomial)遮住來做分群</a:t>
            </a:r>
            <a:endParaRPr sz="1600" dirty="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dirty="0">
                <a:solidFill>
                  <a:schemeClr val="lt1"/>
                </a:solidFill>
              </a:rPr>
              <a:t>正確率為：</a:t>
            </a:r>
            <a:endParaRPr sz="1600" dirty="0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dirty="0">
                <a:solidFill>
                  <a:schemeClr val="lt1"/>
                </a:solidFill>
              </a:rPr>
              <a:t>(</a:t>
            </a:r>
            <a:r>
              <a:rPr lang="zh-TW" sz="1600" dirty="0" smtClean="0">
                <a:solidFill>
                  <a:schemeClr val="lt1"/>
                </a:solidFill>
              </a:rPr>
              <a:t>1</a:t>
            </a:r>
            <a:r>
              <a:rPr lang="en-US" altLang="zh-TW" sz="1600" dirty="0" smtClean="0">
                <a:solidFill>
                  <a:schemeClr val="lt1"/>
                </a:solidFill>
              </a:rPr>
              <a:t>20</a:t>
            </a:r>
            <a:r>
              <a:rPr lang="zh-TW" sz="1600" dirty="0" smtClean="0">
                <a:solidFill>
                  <a:schemeClr val="lt1"/>
                </a:solidFill>
              </a:rPr>
              <a:t>+1</a:t>
            </a:r>
            <a:r>
              <a:rPr lang="en-US" altLang="zh-TW" sz="1600" dirty="0" smtClean="0">
                <a:solidFill>
                  <a:schemeClr val="lt1"/>
                </a:solidFill>
              </a:rPr>
              <a:t>11</a:t>
            </a:r>
            <a:r>
              <a:rPr lang="zh-TW" sz="1600" dirty="0" smtClean="0">
                <a:solidFill>
                  <a:schemeClr val="lt1"/>
                </a:solidFill>
              </a:rPr>
              <a:t>+</a:t>
            </a:r>
            <a:r>
              <a:rPr lang="en-US" altLang="zh-TW" sz="1600" dirty="0" smtClean="0">
                <a:solidFill>
                  <a:schemeClr val="lt1"/>
                </a:solidFill>
              </a:rPr>
              <a:t>241</a:t>
            </a:r>
            <a:r>
              <a:rPr lang="zh-TW" sz="1600" dirty="0" smtClean="0">
                <a:solidFill>
                  <a:schemeClr val="lt1"/>
                </a:solidFill>
              </a:rPr>
              <a:t>+</a:t>
            </a:r>
            <a:r>
              <a:rPr lang="en-US" altLang="zh-TW" sz="1600" dirty="0" smtClean="0">
                <a:solidFill>
                  <a:schemeClr val="lt1"/>
                </a:solidFill>
              </a:rPr>
              <a:t>316</a:t>
            </a:r>
            <a:r>
              <a:rPr lang="zh-TW" sz="1600" dirty="0" smtClean="0">
                <a:solidFill>
                  <a:schemeClr val="lt1"/>
                </a:solidFill>
              </a:rPr>
              <a:t>)</a:t>
            </a:r>
            <a:r>
              <a:rPr lang="zh-TW" sz="1600" dirty="0">
                <a:solidFill>
                  <a:schemeClr val="lt1"/>
                </a:solidFill>
              </a:rPr>
              <a:t>/1197</a:t>
            </a:r>
            <a:r>
              <a:rPr lang="zh-TW" sz="1600" dirty="0" smtClean="0">
                <a:solidFill>
                  <a:schemeClr val="lt1"/>
                </a:solidFill>
              </a:rPr>
              <a:t>=</a:t>
            </a:r>
            <a:endParaRPr lang="en-US" altLang="zh-TW" sz="1600" dirty="0" smtClean="0">
              <a:solidFill>
                <a:schemeClr val="lt1"/>
              </a:solidFill>
            </a:endParaRPr>
          </a:p>
          <a:p>
            <a:pPr lvl="0" algn="ctr"/>
            <a:r>
              <a:rPr lang="en-US" altLang="zh-TW" sz="1600" dirty="0" smtClean="0">
                <a:solidFill>
                  <a:schemeClr val="lt1"/>
                </a:solidFill>
              </a:rPr>
              <a:t>0.65831244778613</a:t>
            </a:r>
            <a:endParaRPr sz="1600" dirty="0">
              <a:solidFill>
                <a:schemeClr val="lt1"/>
              </a:solidFill>
            </a:endParaRPr>
          </a:p>
        </p:txBody>
      </p:sp>
      <p:pic>
        <p:nvPicPr>
          <p:cNvPr id="7170" name="Picture 2" descr="C:\Users\Jack\Desktop\1\kmeans去除目標變數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44199" y="2368800"/>
            <a:ext cx="4375739" cy="24035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85"/>
          <p:cNvSpPr txBox="1"/>
          <p:nvPr/>
        </p:nvSpPr>
        <p:spPr>
          <a:xfrm>
            <a:off x="5103399" y="2143223"/>
            <a:ext cx="35829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solidFill>
                  <a:schemeClr val="lt1"/>
                </a:solidFill>
              </a:rPr>
              <a:t>交叉分析</a:t>
            </a:r>
            <a:endParaRPr sz="3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86"/>
          <p:cNvSpPr txBox="1"/>
          <p:nvPr/>
        </p:nvSpPr>
        <p:spPr>
          <a:xfrm>
            <a:off x="6622250" y="1288413"/>
            <a:ext cx="2408100" cy="3393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 smtClean="0">
                <a:solidFill>
                  <a:schemeClr val="lt1"/>
                </a:solidFill>
              </a:rPr>
              <a:t>第</a:t>
            </a:r>
            <a:r>
              <a:rPr lang="zh-TW" altLang="en-US" sz="1800" dirty="0" smtClean="0">
                <a:solidFill>
                  <a:schemeClr val="lt1"/>
                </a:solidFill>
              </a:rPr>
              <a:t>一</a:t>
            </a:r>
            <a:r>
              <a:rPr lang="zh-TW" sz="1800" dirty="0" smtClean="0">
                <a:solidFill>
                  <a:schemeClr val="lt1"/>
                </a:solidFill>
              </a:rPr>
              <a:t>群(cluster</a:t>
            </a:r>
            <a:r>
              <a:rPr lang="en-US" altLang="zh-TW" sz="1800" dirty="0" smtClean="0">
                <a:solidFill>
                  <a:schemeClr val="lt1"/>
                </a:solidFill>
              </a:rPr>
              <a:t>0</a:t>
            </a:r>
            <a:r>
              <a:rPr lang="zh-TW" sz="1800" dirty="0" smtClean="0">
                <a:solidFill>
                  <a:schemeClr val="lt1"/>
                </a:solidFill>
              </a:rPr>
              <a:t>)</a:t>
            </a:r>
            <a:endParaRPr sz="1800" dirty="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lt1"/>
                </a:solidFill>
              </a:rPr>
              <a:t>特色：</a:t>
            </a:r>
            <a:endParaRPr sz="1800" dirty="0">
              <a:solidFill>
                <a:schemeClr val="lt1"/>
              </a:solidFill>
            </a:endParaRPr>
          </a:p>
          <a:p>
            <a:pPr lvl="0"/>
            <a:r>
              <a:rPr lang="en-US" altLang="zh-TW" sz="1800" dirty="0" smtClean="0">
                <a:solidFill>
                  <a:schemeClr val="bg1"/>
                </a:solidFill>
              </a:rPr>
              <a:t>1.</a:t>
            </a:r>
            <a:r>
              <a:rPr lang="zh-TW" altLang="en-US" sz="1800" dirty="0" smtClean="0">
                <a:solidFill>
                  <a:schemeClr val="bg1"/>
                </a:solidFill>
              </a:rPr>
              <a:t>目標生產力最低</a:t>
            </a:r>
            <a:endParaRPr lang="en-US" altLang="zh-TW" sz="1800" dirty="0" smtClean="0">
              <a:solidFill>
                <a:schemeClr val="bg1"/>
              </a:solidFill>
            </a:endParaRPr>
          </a:p>
          <a:p>
            <a:pPr lvl="0"/>
            <a:r>
              <a:rPr lang="en-US" altLang="zh-TW" sz="1800" dirty="0" smtClean="0">
                <a:solidFill>
                  <a:schemeClr val="bg1"/>
                </a:solidFill>
              </a:rPr>
              <a:t>2.</a:t>
            </a:r>
            <a:r>
              <a:rPr lang="zh-TW" altLang="en-US" sz="1800" dirty="0" smtClean="0">
                <a:solidFill>
                  <a:schemeClr val="bg1"/>
                </a:solidFill>
              </a:rPr>
              <a:t>分配時間最長</a:t>
            </a:r>
          </a:p>
          <a:p>
            <a:pPr lvl="0"/>
            <a:r>
              <a:rPr lang="en-US" altLang="zh-TW" sz="1800" dirty="0" smtClean="0">
                <a:solidFill>
                  <a:schemeClr val="bg1"/>
                </a:solidFill>
              </a:rPr>
              <a:t>3.</a:t>
            </a:r>
            <a:r>
              <a:rPr lang="zh-TW" altLang="en-US" sz="1800" dirty="0" smtClean="0">
                <a:solidFill>
                  <a:schemeClr val="bg1"/>
                </a:solidFill>
              </a:rPr>
              <a:t>中斷生產時間最長</a:t>
            </a:r>
          </a:p>
          <a:p>
            <a:pPr lvl="0"/>
            <a:r>
              <a:rPr lang="en-US" altLang="zh-TW" sz="1800" dirty="0" smtClean="0">
                <a:solidFill>
                  <a:schemeClr val="bg1"/>
                </a:solidFill>
              </a:rPr>
              <a:t>4.</a:t>
            </a:r>
            <a:r>
              <a:rPr lang="zh-TW" altLang="en-US" sz="1800" dirty="0" smtClean="0">
                <a:solidFill>
                  <a:schemeClr val="bg1"/>
                </a:solidFill>
              </a:rPr>
              <a:t>中斷閒置工人數最多</a:t>
            </a:r>
          </a:p>
          <a:p>
            <a:pPr lvl="0"/>
            <a:r>
              <a:rPr lang="en-US" altLang="zh-TW" sz="1800" dirty="0" smtClean="0">
                <a:solidFill>
                  <a:schemeClr val="bg1"/>
                </a:solidFill>
              </a:rPr>
              <a:t>5.</a:t>
            </a:r>
            <a:r>
              <a:rPr lang="zh-TW" altLang="en-US" sz="1800" dirty="0" smtClean="0">
                <a:solidFill>
                  <a:schemeClr val="bg1"/>
                </a:solidFill>
              </a:rPr>
              <a:t>團隊人數最多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dirty="0" smtClean="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dirty="0" smtClean="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 smtClean="0">
                <a:solidFill>
                  <a:schemeClr val="lt1"/>
                </a:solidFill>
              </a:rPr>
              <a:t>生產</a:t>
            </a:r>
            <a:r>
              <a:rPr lang="zh-TW" sz="1800" dirty="0">
                <a:solidFill>
                  <a:schemeClr val="lt1"/>
                </a:solidFill>
              </a:rPr>
              <a:t>是沒有效率的，尤其是在一月和三月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1019" name="Google Shape;1019;p86"/>
          <p:cNvSpPr/>
          <p:nvPr/>
        </p:nvSpPr>
        <p:spPr>
          <a:xfrm>
            <a:off x="5732680" y="487645"/>
            <a:ext cx="3297600" cy="5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100" b="1">
                <a:solidFill>
                  <a:schemeClr val="lt1"/>
                </a:solidFill>
              </a:rPr>
              <a:t>沒有效率</a:t>
            </a:r>
            <a:endParaRPr sz="1100"/>
          </a:p>
        </p:txBody>
      </p:sp>
      <p:sp>
        <p:nvSpPr>
          <p:cNvPr id="1021" name="Google Shape;1021;p86"/>
          <p:cNvSpPr txBox="1"/>
          <p:nvPr/>
        </p:nvSpPr>
        <p:spPr>
          <a:xfrm>
            <a:off x="-103599" y="2285300"/>
            <a:ext cx="8328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accent1"/>
                </a:solidFill>
              </a:rPr>
              <a:t>data</a:t>
            </a:r>
            <a:endParaRPr sz="1100" b="1"/>
          </a:p>
        </p:txBody>
      </p:sp>
      <p:sp>
        <p:nvSpPr>
          <p:cNvPr id="1022" name="Google Shape;1022;p86"/>
          <p:cNvSpPr txBox="1"/>
          <p:nvPr/>
        </p:nvSpPr>
        <p:spPr>
          <a:xfrm>
            <a:off x="2981050" y="4104570"/>
            <a:ext cx="10242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dk1"/>
                </a:solidFill>
              </a:rPr>
              <a:t>cluster</a:t>
            </a:r>
            <a:endParaRPr sz="1100" b="1" dirty="0">
              <a:solidFill>
                <a:schemeClr val="dk1"/>
              </a:solidFill>
            </a:endParaRPr>
          </a:p>
        </p:txBody>
      </p:sp>
      <p:sp>
        <p:nvSpPr>
          <p:cNvPr id="1026" name="Google Shape;1026;p86"/>
          <p:cNvSpPr/>
          <p:nvPr/>
        </p:nvSpPr>
        <p:spPr>
          <a:xfrm>
            <a:off x="7448276" y="3526705"/>
            <a:ext cx="407100" cy="346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18" name="Picture 2" descr="C:\Users\Jack\Desktop\1\交叉分析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3587" y="1075766"/>
            <a:ext cx="5265642" cy="2973628"/>
          </a:xfrm>
          <a:prstGeom prst="rect">
            <a:avLst/>
          </a:prstGeom>
          <a:noFill/>
        </p:spPr>
      </p:pic>
      <p:sp>
        <p:nvSpPr>
          <p:cNvPr id="1023" name="Google Shape;1023;p86"/>
          <p:cNvSpPr/>
          <p:nvPr/>
        </p:nvSpPr>
        <p:spPr>
          <a:xfrm>
            <a:off x="551394" y="936034"/>
            <a:ext cx="750600" cy="623400"/>
          </a:xfrm>
          <a:prstGeom prst="rect">
            <a:avLst/>
          </a:prstGeom>
          <a:noFill/>
          <a:ln w="57150" cap="flat" cmpd="sng">
            <a:solidFill>
              <a:srgbClr val="00FF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86"/>
          <p:cNvSpPr/>
          <p:nvPr/>
        </p:nvSpPr>
        <p:spPr>
          <a:xfrm>
            <a:off x="538854" y="3496531"/>
            <a:ext cx="750600" cy="623400"/>
          </a:xfrm>
          <a:prstGeom prst="rect">
            <a:avLst/>
          </a:prstGeom>
          <a:noFill/>
          <a:ln w="57150" cap="flat" cmpd="sng">
            <a:solidFill>
              <a:srgbClr val="00FF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87"/>
          <p:cNvSpPr txBox="1"/>
          <p:nvPr/>
        </p:nvSpPr>
        <p:spPr>
          <a:xfrm>
            <a:off x="2733225" y="4066150"/>
            <a:ext cx="10242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cluster</a:t>
            </a:r>
            <a:endParaRPr sz="1100" b="1">
              <a:solidFill>
                <a:schemeClr val="dk1"/>
              </a:solidFill>
            </a:endParaRPr>
          </a:p>
        </p:txBody>
      </p:sp>
      <p:sp>
        <p:nvSpPr>
          <p:cNvPr id="1033" name="Google Shape;1033;p87"/>
          <p:cNvSpPr txBox="1"/>
          <p:nvPr/>
        </p:nvSpPr>
        <p:spPr>
          <a:xfrm>
            <a:off x="0" y="629815"/>
            <a:ext cx="2758568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lvl="0" algn="ctr"/>
            <a:r>
              <a:rPr lang="en-US" altLang="zh-TW" sz="1800" b="1" dirty="0" err="1" smtClean="0">
                <a:solidFill>
                  <a:schemeClr val="dk1"/>
                </a:solidFill>
              </a:rPr>
              <a:t>no_of_style_change</a:t>
            </a:r>
            <a:endParaRPr lang="zh-TW" sz="1800" b="1" dirty="0">
              <a:solidFill>
                <a:schemeClr val="dk1"/>
              </a:solidFill>
            </a:endParaRPr>
          </a:p>
        </p:txBody>
      </p:sp>
      <p:sp>
        <p:nvSpPr>
          <p:cNvPr id="1035" name="Google Shape;1035;p87"/>
          <p:cNvSpPr txBox="1"/>
          <p:nvPr/>
        </p:nvSpPr>
        <p:spPr>
          <a:xfrm>
            <a:off x="5702400" y="1404639"/>
            <a:ext cx="3081600" cy="2839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lt1"/>
                </a:solidFill>
              </a:rPr>
              <a:t>第二群(cluster1)</a:t>
            </a:r>
            <a:endParaRPr sz="1800" dirty="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lt1"/>
                </a:solidFill>
              </a:rPr>
              <a:t>特色：</a:t>
            </a:r>
            <a:endParaRPr sz="1800" dirty="0">
              <a:solidFill>
                <a:schemeClr val="lt1"/>
              </a:solidFill>
            </a:endParaRPr>
          </a:p>
          <a:p>
            <a:pPr lvl="0"/>
            <a:r>
              <a:rPr lang="en-US" altLang="zh-TW" sz="1800" dirty="0" smtClean="0">
                <a:solidFill>
                  <a:schemeClr val="bg1"/>
                </a:solidFill>
              </a:rPr>
              <a:t>1.</a:t>
            </a:r>
            <a:r>
              <a:rPr lang="zh-TW" altLang="en-US" sz="1800" dirty="0" smtClean="0">
                <a:solidFill>
                  <a:schemeClr val="bg1"/>
                </a:solidFill>
              </a:rPr>
              <a:t>目標生產力最高</a:t>
            </a:r>
            <a:endParaRPr lang="en-US" altLang="zh-TW" sz="1800" dirty="0" smtClean="0">
              <a:solidFill>
                <a:schemeClr val="bg1"/>
              </a:solidFill>
            </a:endParaRPr>
          </a:p>
          <a:p>
            <a:pPr lvl="0"/>
            <a:r>
              <a:rPr lang="en-US" altLang="zh-TW" sz="1800" dirty="0" smtClean="0">
                <a:solidFill>
                  <a:schemeClr val="bg1"/>
                </a:solidFill>
              </a:rPr>
              <a:t>2.</a:t>
            </a:r>
            <a:r>
              <a:rPr lang="zh-TW" altLang="en-US" sz="1800" dirty="0" smtClean="0">
                <a:solidFill>
                  <a:schemeClr val="bg1"/>
                </a:solidFill>
              </a:rPr>
              <a:t>加班時間最短</a:t>
            </a:r>
          </a:p>
          <a:p>
            <a:pPr lvl="0"/>
            <a:r>
              <a:rPr lang="en-US" altLang="zh-TW" sz="1800" dirty="0" smtClean="0">
                <a:solidFill>
                  <a:schemeClr val="bg1"/>
                </a:solidFill>
              </a:rPr>
              <a:t>3.</a:t>
            </a:r>
            <a:r>
              <a:rPr lang="zh-TW" altLang="en-US" sz="1800" dirty="0" smtClean="0">
                <a:solidFill>
                  <a:schemeClr val="bg1"/>
                </a:solidFill>
              </a:rPr>
              <a:t>激勵獎金最多</a:t>
            </a:r>
          </a:p>
          <a:p>
            <a:pPr lvl="0"/>
            <a:r>
              <a:rPr lang="en-US" altLang="zh-TW" sz="1800" dirty="0" smtClean="0">
                <a:solidFill>
                  <a:schemeClr val="bg1"/>
                </a:solidFill>
              </a:rPr>
              <a:t>4.</a:t>
            </a:r>
            <a:r>
              <a:rPr lang="zh-TW" altLang="en-US" sz="1800" dirty="0" smtClean="0">
                <a:solidFill>
                  <a:schemeClr val="bg1"/>
                </a:solidFill>
              </a:rPr>
              <a:t>沒有中斷時間以及閒置工人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lt1"/>
                </a:solidFill>
              </a:rPr>
              <a:t>生產是有效率的，尤其是這</a:t>
            </a:r>
            <a:r>
              <a:rPr lang="zh-TW" sz="1800" dirty="0" smtClean="0">
                <a:solidFill>
                  <a:schemeClr val="lt1"/>
                </a:solidFill>
              </a:rPr>
              <a:t>群</a:t>
            </a:r>
            <a:r>
              <a:rPr lang="zh-TW" altLang="en-US" sz="1800" dirty="0" smtClean="0">
                <a:solidFill>
                  <a:schemeClr val="lt1"/>
                </a:solidFill>
              </a:rPr>
              <a:t>有變換產品風格的員工</a:t>
            </a:r>
            <a:endParaRPr lang="en-US" altLang="zh-TW" sz="1800" dirty="0" smtClean="0">
              <a:solidFill>
                <a:schemeClr val="lt1"/>
              </a:solidFill>
            </a:endParaRPr>
          </a:p>
        </p:txBody>
      </p:sp>
      <p:sp>
        <p:nvSpPr>
          <p:cNvPr id="1036" name="Google Shape;1036;p87"/>
          <p:cNvSpPr/>
          <p:nvPr/>
        </p:nvSpPr>
        <p:spPr>
          <a:xfrm>
            <a:off x="5732680" y="487645"/>
            <a:ext cx="3297600" cy="5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100" b="1">
                <a:solidFill>
                  <a:schemeClr val="lt1"/>
                </a:solidFill>
              </a:rPr>
              <a:t>有效率</a:t>
            </a:r>
            <a:endParaRPr sz="1100"/>
          </a:p>
        </p:txBody>
      </p:sp>
      <p:sp>
        <p:nvSpPr>
          <p:cNvPr id="1037" name="Google Shape;1037;p87"/>
          <p:cNvSpPr/>
          <p:nvPr/>
        </p:nvSpPr>
        <p:spPr>
          <a:xfrm>
            <a:off x="7017250" y="3234552"/>
            <a:ext cx="407100" cy="346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42" name="Picture 2" descr="C:\Users\Jack\Desktop\1\交叉分析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943" y="1091132"/>
            <a:ext cx="5314502" cy="3014703"/>
          </a:xfrm>
          <a:prstGeom prst="rect">
            <a:avLst/>
          </a:prstGeom>
          <a:noFill/>
        </p:spPr>
      </p:pic>
      <p:sp>
        <p:nvSpPr>
          <p:cNvPr id="1034" name="Google Shape;1034;p87"/>
          <p:cNvSpPr/>
          <p:nvPr/>
        </p:nvSpPr>
        <p:spPr>
          <a:xfrm>
            <a:off x="1708165" y="982178"/>
            <a:ext cx="748200" cy="691200"/>
          </a:xfrm>
          <a:prstGeom prst="rect">
            <a:avLst/>
          </a:prstGeom>
          <a:noFill/>
          <a:ln w="57150" cap="flat" cmpd="sng">
            <a:solidFill>
              <a:srgbClr val="00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34;p87"/>
          <p:cNvSpPr/>
          <p:nvPr/>
        </p:nvSpPr>
        <p:spPr>
          <a:xfrm>
            <a:off x="1722253" y="2279499"/>
            <a:ext cx="748200" cy="691200"/>
          </a:xfrm>
          <a:prstGeom prst="rect">
            <a:avLst/>
          </a:prstGeom>
          <a:noFill/>
          <a:ln w="57150" cap="flat" cmpd="sng">
            <a:solidFill>
              <a:srgbClr val="00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88"/>
          <p:cNvSpPr txBox="1"/>
          <p:nvPr/>
        </p:nvSpPr>
        <p:spPr>
          <a:xfrm>
            <a:off x="5103399" y="2143223"/>
            <a:ext cx="35829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solidFill>
                  <a:schemeClr val="lt1"/>
                </a:solidFill>
              </a:rPr>
              <a:t>KNN</a:t>
            </a:r>
            <a:endParaRPr sz="3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89"/>
          <p:cNvSpPr/>
          <p:nvPr/>
        </p:nvSpPr>
        <p:spPr>
          <a:xfrm>
            <a:off x="5148368" y="476895"/>
            <a:ext cx="3297600" cy="5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100" b="1" dirty="0">
                <a:solidFill>
                  <a:schemeClr val="dk1"/>
                </a:solidFill>
              </a:rPr>
              <a:t>KNN in R</a:t>
            </a:r>
            <a:endParaRPr sz="1100" dirty="0">
              <a:solidFill>
                <a:schemeClr val="dk1"/>
              </a:solidFill>
            </a:endParaRPr>
          </a:p>
        </p:txBody>
      </p:sp>
      <p:sp>
        <p:nvSpPr>
          <p:cNvPr id="1050" name="Google Shape;1050;p89"/>
          <p:cNvSpPr txBox="1"/>
          <p:nvPr/>
        </p:nvSpPr>
        <p:spPr>
          <a:xfrm>
            <a:off x="5622749" y="1240312"/>
            <a:ext cx="2694000" cy="22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dk1"/>
                </a:solidFill>
              </a:rPr>
              <a:t>資料處理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dk1"/>
                </a:solidFill>
              </a:rPr>
              <a:t>設定set.seed=10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dk1"/>
                </a:solidFill>
              </a:rPr>
              <a:t>按照7：3比例分割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zh-TW" sz="1800" dirty="0">
                <a:solidFill>
                  <a:schemeClr val="dk1"/>
                </a:solidFill>
              </a:rPr>
              <a:t>70%→建模資料集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zh-TW" sz="1800" dirty="0">
                <a:solidFill>
                  <a:schemeClr val="dk1"/>
                </a:solidFill>
              </a:rPr>
              <a:t>30%→測試資料集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dk1"/>
                </a:solidFill>
              </a:rPr>
              <a:t>當k</a:t>
            </a:r>
            <a:r>
              <a:rPr lang="zh-TW" sz="1800" dirty="0" smtClean="0">
                <a:solidFill>
                  <a:schemeClr val="dk1"/>
                </a:solidFill>
              </a:rPr>
              <a:t>=</a:t>
            </a:r>
            <a:r>
              <a:rPr lang="en-US" altLang="zh-TW" sz="1800" dirty="0" smtClean="0">
                <a:solidFill>
                  <a:schemeClr val="dk1"/>
                </a:solidFill>
              </a:rPr>
              <a:t>1</a:t>
            </a:r>
            <a:r>
              <a:rPr lang="zh-TW" sz="1800" dirty="0" smtClean="0">
                <a:solidFill>
                  <a:schemeClr val="dk1"/>
                </a:solidFill>
              </a:rPr>
              <a:t>時</a:t>
            </a:r>
            <a:r>
              <a:rPr lang="zh-TW" sz="1800" dirty="0">
                <a:solidFill>
                  <a:schemeClr val="dk1"/>
                </a:solidFill>
              </a:rPr>
              <a:t>，有最大正確率為0.</a:t>
            </a:r>
            <a:r>
              <a:rPr lang="zh-TW" sz="1800" dirty="0" smtClean="0">
                <a:solidFill>
                  <a:schemeClr val="dk1"/>
                </a:solidFill>
              </a:rPr>
              <a:t>7</a:t>
            </a:r>
            <a:r>
              <a:rPr lang="en-US" altLang="zh-TW" sz="1800" dirty="0" smtClean="0">
                <a:solidFill>
                  <a:schemeClr val="dk1"/>
                </a:solidFill>
              </a:rPr>
              <a:t>827298</a:t>
            </a:r>
            <a:endParaRPr sz="1800" dirty="0">
              <a:solidFill>
                <a:schemeClr val="dk1"/>
              </a:solidFill>
            </a:endParaRPr>
          </a:p>
        </p:txBody>
      </p:sp>
      <p:pic>
        <p:nvPicPr>
          <p:cNvPr id="11266" name="Picture 2" descr="C:\Users\Jack\Desktop\1\knn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4258381" cy="2243966"/>
          </a:xfrm>
          <a:prstGeom prst="rect">
            <a:avLst/>
          </a:prstGeom>
          <a:noFill/>
        </p:spPr>
      </p:pic>
      <p:pic>
        <p:nvPicPr>
          <p:cNvPr id="11267" name="Picture 3" descr="C:\Users\Jack\Desktop\1\knn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2284014"/>
            <a:ext cx="4554013" cy="912776"/>
          </a:xfrm>
          <a:prstGeom prst="rect">
            <a:avLst/>
          </a:prstGeom>
          <a:noFill/>
        </p:spPr>
      </p:pic>
      <p:pic>
        <p:nvPicPr>
          <p:cNvPr id="11268" name="Picture 4" descr="C:\Users\Jack\Desktop\1\knn3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1" y="3144104"/>
            <a:ext cx="4544782" cy="1812098"/>
          </a:xfrm>
          <a:prstGeom prst="rect">
            <a:avLst/>
          </a:prstGeom>
          <a:noFill/>
        </p:spPr>
      </p:pic>
      <p:pic>
        <p:nvPicPr>
          <p:cNvPr id="11269" name="Picture 5" descr="C:\Users\Jack\Desktop\1\knn4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20505" y="3638918"/>
            <a:ext cx="3768853" cy="1123913"/>
          </a:xfrm>
          <a:prstGeom prst="rect">
            <a:avLst/>
          </a:prstGeom>
          <a:noFill/>
        </p:spPr>
      </p:pic>
      <p:sp>
        <p:nvSpPr>
          <p:cNvPr id="1053" name="Google Shape;1053;p89"/>
          <p:cNvSpPr/>
          <p:nvPr/>
        </p:nvSpPr>
        <p:spPr>
          <a:xfrm>
            <a:off x="5295380" y="3784193"/>
            <a:ext cx="964200" cy="2271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89"/>
          <p:cNvSpPr/>
          <p:nvPr/>
        </p:nvSpPr>
        <p:spPr>
          <a:xfrm>
            <a:off x="5266650" y="4537461"/>
            <a:ext cx="278700" cy="2271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90"/>
          <p:cNvSpPr txBox="1"/>
          <p:nvPr/>
        </p:nvSpPr>
        <p:spPr>
          <a:xfrm>
            <a:off x="0" y="0"/>
            <a:ext cx="91434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100" dirty="0">
                <a:solidFill>
                  <a:schemeClr val="lt1"/>
                </a:solidFill>
              </a:rPr>
              <a:t>KNN in WEKA(計算權重)</a:t>
            </a:r>
            <a:endParaRPr sz="41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90" name="Picture 2" descr="C:\Users\Jack\Desktop\1\knn權重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0551" y="635372"/>
            <a:ext cx="7943851" cy="44005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91"/>
          <p:cNvSpPr txBox="1"/>
          <p:nvPr/>
        </p:nvSpPr>
        <p:spPr>
          <a:xfrm>
            <a:off x="5103399" y="2143223"/>
            <a:ext cx="35829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solidFill>
                  <a:schemeClr val="lt1"/>
                </a:solidFill>
              </a:rPr>
              <a:t>比較</a:t>
            </a:r>
            <a:endParaRPr sz="3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92"/>
          <p:cNvSpPr/>
          <p:nvPr/>
        </p:nvSpPr>
        <p:spPr>
          <a:xfrm>
            <a:off x="6571850" y="273825"/>
            <a:ext cx="1827900" cy="524100"/>
          </a:xfrm>
          <a:prstGeom prst="wedgeRoundRectCallout">
            <a:avLst>
              <a:gd name="adj1" fmla="val -84820"/>
              <a:gd name="adj2" fmla="val -481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92"/>
          <p:cNvSpPr txBox="1">
            <a:spLocks noGrp="1"/>
          </p:cNvSpPr>
          <p:nvPr>
            <p:ph type="body" idx="1"/>
          </p:nvPr>
        </p:nvSpPr>
        <p:spPr>
          <a:xfrm>
            <a:off x="242647" y="254632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100"/>
              <a:buNone/>
            </a:pPr>
            <a:r>
              <a:rPr lang="zh-TW" sz="3000" b="1"/>
              <a:t>TrainD&amp;TestD</a:t>
            </a:r>
            <a:endParaRPr sz="3000" b="1"/>
          </a:p>
        </p:txBody>
      </p:sp>
      <p:sp>
        <p:nvSpPr>
          <p:cNvPr id="1072" name="Google Shape;1072;p92"/>
          <p:cNvSpPr txBox="1"/>
          <p:nvPr/>
        </p:nvSpPr>
        <p:spPr>
          <a:xfrm>
            <a:off x="982284" y="2204097"/>
            <a:ext cx="9084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chemeClr val="accent1"/>
                </a:solidFill>
              </a:rPr>
              <a:t>84</a:t>
            </a:r>
            <a:r>
              <a:rPr lang="zh-TW" sz="24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sz="2400" b="1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p92"/>
          <p:cNvSpPr txBox="1"/>
          <p:nvPr/>
        </p:nvSpPr>
        <p:spPr>
          <a:xfrm>
            <a:off x="472276" y="3152325"/>
            <a:ext cx="1746600" cy="1731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accent1"/>
                </a:solidFill>
              </a:rPr>
              <a:t>M</a:t>
            </a:r>
            <a:r>
              <a:rPr lang="zh-TW" sz="1800" b="1" dirty="0" smtClean="0">
                <a:solidFill>
                  <a:schemeClr val="accent1"/>
                </a:solidFill>
              </a:rPr>
              <a:t>=</a:t>
            </a:r>
            <a:r>
              <a:rPr lang="en-US" altLang="zh-TW" sz="1800" b="1" dirty="0" smtClean="0">
                <a:solidFill>
                  <a:schemeClr val="accent1"/>
                </a:solidFill>
              </a:rPr>
              <a:t>6</a:t>
            </a:r>
            <a:endParaRPr sz="1800" b="1" dirty="0">
              <a:solidFill>
                <a:schemeClr val="accen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accent1"/>
                </a:solidFill>
              </a:rPr>
              <a:t>有修剪樹</a:t>
            </a:r>
            <a:endParaRPr sz="1800" b="1" dirty="0">
              <a:solidFill>
                <a:schemeClr val="accen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accent1"/>
                </a:solidFill>
              </a:rPr>
              <a:t>建模正確率：</a:t>
            </a:r>
            <a:endParaRPr sz="1800" b="1" dirty="0">
              <a:solidFill>
                <a:schemeClr val="accent1"/>
              </a:solidFill>
            </a:endParaRPr>
          </a:p>
          <a:p>
            <a:pPr algn="ctr"/>
            <a:r>
              <a:rPr lang="en-US" altLang="zh-TW" sz="1800" b="1" dirty="0" smtClean="0">
                <a:solidFill>
                  <a:schemeClr val="accent1"/>
                </a:solidFill>
              </a:rPr>
              <a:t>86.5344%</a:t>
            </a:r>
            <a:endParaRPr sz="1800" b="1" dirty="0">
              <a:solidFill>
                <a:schemeClr val="accen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accent1"/>
                </a:solidFill>
              </a:rPr>
              <a:t>測試正確率：</a:t>
            </a:r>
            <a:endParaRPr sz="1800" b="1" dirty="0">
              <a:solidFill>
                <a:schemeClr val="accen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accent1"/>
                </a:solidFill>
              </a:rPr>
              <a:t>84.1004%</a:t>
            </a:r>
            <a:endParaRPr sz="1800" b="1" dirty="0">
              <a:solidFill>
                <a:schemeClr val="accent1"/>
              </a:solidFill>
            </a:endParaRPr>
          </a:p>
        </p:txBody>
      </p:sp>
      <p:sp>
        <p:nvSpPr>
          <p:cNvPr id="1074" name="Google Shape;1074;p92"/>
          <p:cNvSpPr txBox="1"/>
          <p:nvPr/>
        </p:nvSpPr>
        <p:spPr>
          <a:xfrm>
            <a:off x="7296448" y="2204097"/>
            <a:ext cx="9084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dirty="0" smtClean="0">
                <a:solidFill>
                  <a:schemeClr val="accent4"/>
                </a:solidFill>
              </a:rPr>
              <a:t>7</a:t>
            </a:r>
            <a:r>
              <a:rPr lang="en-US" altLang="zh-TW" sz="2400" b="1" dirty="0" smtClean="0">
                <a:solidFill>
                  <a:schemeClr val="accent4"/>
                </a:solidFill>
              </a:rPr>
              <a:t>4</a:t>
            </a:r>
            <a:r>
              <a:rPr lang="zh-TW" sz="2400" b="1" dirty="0" smtClean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sz="24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92"/>
          <p:cNvSpPr txBox="1"/>
          <p:nvPr/>
        </p:nvSpPr>
        <p:spPr>
          <a:xfrm>
            <a:off x="3087005" y="2204097"/>
            <a:ext cx="9084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chemeClr val="accent2"/>
                </a:solidFill>
              </a:rPr>
              <a:t>82</a:t>
            </a:r>
            <a:r>
              <a:rPr lang="zh-TW" sz="24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sz="2400" b="1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92"/>
          <p:cNvSpPr txBox="1"/>
          <p:nvPr/>
        </p:nvSpPr>
        <p:spPr>
          <a:xfrm>
            <a:off x="5191727" y="2204097"/>
            <a:ext cx="9084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dirty="0" smtClean="0">
                <a:solidFill>
                  <a:schemeClr val="accent3"/>
                </a:solidFill>
              </a:rPr>
              <a:t>6</a:t>
            </a:r>
            <a:r>
              <a:rPr lang="en-US" altLang="zh-TW" sz="2400" b="1" dirty="0" smtClean="0">
                <a:solidFill>
                  <a:schemeClr val="accent3"/>
                </a:solidFill>
              </a:rPr>
              <a:t>0</a:t>
            </a:r>
            <a:r>
              <a:rPr lang="zh-TW" sz="2400" b="1" dirty="0" smtClean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sz="2400" b="1" dirty="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7" name="Google Shape;1077;p92"/>
          <p:cNvGrpSpPr/>
          <p:nvPr/>
        </p:nvGrpSpPr>
        <p:grpSpPr>
          <a:xfrm>
            <a:off x="616750" y="1115374"/>
            <a:ext cx="7927408" cy="438600"/>
            <a:chOff x="616750" y="1115374"/>
            <a:chExt cx="7927408" cy="438600"/>
          </a:xfrm>
        </p:grpSpPr>
        <p:sp>
          <p:nvSpPr>
            <p:cNvPr id="1078" name="Google Shape;1078;p92"/>
            <p:cNvSpPr/>
            <p:nvPr/>
          </p:nvSpPr>
          <p:spPr>
            <a:xfrm>
              <a:off x="616750" y="1115374"/>
              <a:ext cx="1587000" cy="438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92"/>
            <p:cNvSpPr txBox="1"/>
            <p:nvPr/>
          </p:nvSpPr>
          <p:spPr>
            <a:xfrm>
              <a:off x="803739" y="1141901"/>
              <a:ext cx="1212900" cy="3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 b="1">
                  <a:solidFill>
                    <a:schemeClr val="lt1"/>
                  </a:solidFill>
                </a:rPr>
                <a:t>J48</a:t>
              </a:r>
              <a:endPara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92"/>
            <p:cNvSpPr/>
            <p:nvPr/>
          </p:nvSpPr>
          <p:spPr>
            <a:xfrm>
              <a:off x="6957158" y="1115374"/>
              <a:ext cx="1587000" cy="438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92"/>
            <p:cNvSpPr txBox="1"/>
            <p:nvPr/>
          </p:nvSpPr>
          <p:spPr>
            <a:xfrm>
              <a:off x="7144146" y="1141901"/>
              <a:ext cx="1212900" cy="3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 b="1">
                  <a:solidFill>
                    <a:schemeClr val="lt1"/>
                  </a:solidFill>
                </a:rPr>
                <a:t>KNN</a:t>
              </a:r>
              <a:endPara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92"/>
            <p:cNvSpPr/>
            <p:nvPr/>
          </p:nvSpPr>
          <p:spPr>
            <a:xfrm>
              <a:off x="2703877" y="1115374"/>
              <a:ext cx="1587000" cy="43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92"/>
            <p:cNvSpPr txBox="1"/>
            <p:nvPr/>
          </p:nvSpPr>
          <p:spPr>
            <a:xfrm>
              <a:off x="2890866" y="1141901"/>
              <a:ext cx="1212900" cy="3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 b="1">
                  <a:solidFill>
                    <a:schemeClr val="lt1"/>
                  </a:solidFill>
                </a:rPr>
                <a:t>CART</a:t>
              </a:r>
              <a:endPara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92"/>
            <p:cNvSpPr/>
            <p:nvPr/>
          </p:nvSpPr>
          <p:spPr>
            <a:xfrm>
              <a:off x="4858855" y="1115374"/>
              <a:ext cx="1587000" cy="438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92"/>
            <p:cNvSpPr txBox="1"/>
            <p:nvPr/>
          </p:nvSpPr>
          <p:spPr>
            <a:xfrm>
              <a:off x="5045844" y="1141901"/>
              <a:ext cx="1212900" cy="3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 b="1">
                  <a:solidFill>
                    <a:schemeClr val="lt1"/>
                  </a:solidFill>
                </a:rPr>
                <a:t>Kmeans</a:t>
              </a:r>
              <a:endPara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6" name="Google Shape;1086;p92"/>
          <p:cNvSpPr txBox="1"/>
          <p:nvPr/>
        </p:nvSpPr>
        <p:spPr>
          <a:xfrm>
            <a:off x="2635888" y="3292825"/>
            <a:ext cx="1746600" cy="1454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b="1" dirty="0" smtClean="0">
                <a:solidFill>
                  <a:schemeClr val="dk1"/>
                </a:solidFill>
              </a:rPr>
              <a:t>seed=2021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 smtClean="0">
                <a:solidFill>
                  <a:schemeClr val="dk1"/>
                </a:solidFill>
              </a:rPr>
              <a:t>建</a:t>
            </a:r>
            <a:r>
              <a:rPr lang="zh-TW" sz="1800" b="1" dirty="0">
                <a:solidFill>
                  <a:schemeClr val="dk1"/>
                </a:solidFill>
              </a:rPr>
              <a:t>模正確率：</a:t>
            </a:r>
            <a:endParaRPr sz="1800" b="1" dirty="0">
              <a:solidFill>
                <a:schemeClr val="dk1"/>
              </a:solidFill>
            </a:endParaRPr>
          </a:p>
          <a:p>
            <a:pPr lvl="0" algn="ctr"/>
            <a:r>
              <a:rPr lang="zh-TW" sz="1800" b="1" dirty="0">
                <a:solidFill>
                  <a:schemeClr val="dk1"/>
                </a:solidFill>
              </a:rPr>
              <a:t>86.0125</a:t>
            </a:r>
            <a:r>
              <a:rPr lang="zh-TW" sz="1800" b="1" dirty="0" smtClean="0">
                <a:solidFill>
                  <a:schemeClr val="dk1"/>
                </a:solidFill>
              </a:rPr>
              <a:t>%</a:t>
            </a:r>
            <a:endParaRPr sz="1800" b="1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dk1"/>
                </a:solidFill>
              </a:rPr>
              <a:t>測試正確率：</a:t>
            </a:r>
            <a:endParaRPr sz="1800" b="1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dk1"/>
                </a:solidFill>
              </a:rPr>
              <a:t>82.8452</a:t>
            </a:r>
            <a:r>
              <a:rPr lang="zh-TW" sz="1800" b="1" dirty="0" smtClean="0">
                <a:solidFill>
                  <a:schemeClr val="dk1"/>
                </a:solidFill>
              </a:rPr>
              <a:t>%</a:t>
            </a:r>
            <a:endParaRPr lang="en-US" altLang="zh-TW" sz="1800" b="1" dirty="0" smtClean="0">
              <a:solidFill>
                <a:schemeClr val="dk1"/>
              </a:solidFill>
            </a:endParaRPr>
          </a:p>
        </p:txBody>
      </p:sp>
      <p:sp>
        <p:nvSpPr>
          <p:cNvPr id="1087" name="Google Shape;1087;p92"/>
          <p:cNvSpPr txBox="1"/>
          <p:nvPr/>
        </p:nvSpPr>
        <p:spPr>
          <a:xfrm>
            <a:off x="4724476" y="3192933"/>
            <a:ext cx="1746600" cy="1454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 smtClean="0">
                <a:solidFill>
                  <a:schemeClr val="accent1"/>
                </a:solidFill>
              </a:rPr>
              <a:t>分</a:t>
            </a:r>
            <a:r>
              <a:rPr lang="en-US" altLang="zh-TW" sz="1800" b="1" dirty="0" smtClean="0">
                <a:solidFill>
                  <a:schemeClr val="accent1"/>
                </a:solidFill>
              </a:rPr>
              <a:t>4</a:t>
            </a:r>
            <a:r>
              <a:rPr lang="zh-TW" altLang="en-US" sz="1800" b="1" dirty="0" smtClean="0">
                <a:solidFill>
                  <a:schemeClr val="accent1"/>
                </a:solidFill>
              </a:rPr>
              <a:t>群，</a:t>
            </a:r>
            <a:r>
              <a:rPr lang="en-US" altLang="zh-TW" sz="1800" b="1" dirty="0" smtClean="0">
                <a:solidFill>
                  <a:schemeClr val="accent1"/>
                </a:solidFill>
              </a:rPr>
              <a:t>seed=5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 smtClean="0">
                <a:solidFill>
                  <a:schemeClr val="accent1"/>
                </a:solidFill>
              </a:rPr>
              <a:t>遮住</a:t>
            </a:r>
            <a:r>
              <a:rPr lang="zh-TW" sz="1800" b="1" dirty="0">
                <a:solidFill>
                  <a:schemeClr val="accent1"/>
                </a:solidFill>
              </a:rPr>
              <a:t>目標變數</a:t>
            </a:r>
            <a:endParaRPr sz="1800" b="1" dirty="0">
              <a:solidFill>
                <a:schemeClr val="accen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accent1"/>
                </a:solidFill>
              </a:rPr>
              <a:t>做分群</a:t>
            </a:r>
            <a:endParaRPr sz="1800" b="1" dirty="0">
              <a:solidFill>
                <a:schemeClr val="accen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accent1"/>
                </a:solidFill>
              </a:rPr>
              <a:t>分群正確率：</a:t>
            </a:r>
            <a:endParaRPr sz="1800" b="1" dirty="0">
              <a:solidFill>
                <a:schemeClr val="accent1"/>
              </a:solidFill>
            </a:endParaRPr>
          </a:p>
          <a:p>
            <a:pPr lvl="0" algn="ctr"/>
            <a:r>
              <a:rPr lang="en-US" altLang="zh-TW" sz="1800" b="1" dirty="0" smtClean="0">
                <a:solidFill>
                  <a:schemeClr val="accent1"/>
                </a:solidFill>
              </a:rPr>
              <a:t>60.9603%</a:t>
            </a:r>
            <a:endParaRPr lang="zh-TW" sz="1800" b="1" dirty="0">
              <a:solidFill>
                <a:schemeClr val="accent1"/>
              </a:solidFill>
            </a:endParaRPr>
          </a:p>
        </p:txBody>
      </p:sp>
      <p:sp>
        <p:nvSpPr>
          <p:cNvPr id="1088" name="Google Shape;1088;p92"/>
          <p:cNvSpPr txBox="1"/>
          <p:nvPr/>
        </p:nvSpPr>
        <p:spPr>
          <a:xfrm>
            <a:off x="6922213" y="3292825"/>
            <a:ext cx="1746600" cy="1177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dk1"/>
                </a:solidFill>
              </a:rPr>
              <a:t>set.seed=10</a:t>
            </a:r>
            <a:endParaRPr sz="1800" b="1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dk1"/>
                </a:solidFill>
              </a:rPr>
              <a:t>k</a:t>
            </a:r>
            <a:r>
              <a:rPr lang="zh-TW" sz="1800" b="1" dirty="0" smtClean="0">
                <a:solidFill>
                  <a:schemeClr val="dk1"/>
                </a:solidFill>
              </a:rPr>
              <a:t>=</a:t>
            </a:r>
            <a:r>
              <a:rPr lang="en-US" altLang="zh-TW" sz="1800" b="1" dirty="0" smtClean="0">
                <a:solidFill>
                  <a:schemeClr val="dk1"/>
                </a:solidFill>
              </a:rPr>
              <a:t>1,2,4</a:t>
            </a:r>
            <a:endParaRPr sz="1800" b="1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dk1"/>
                </a:solidFill>
              </a:rPr>
              <a:t>分類正確率：</a:t>
            </a:r>
            <a:endParaRPr sz="1800" b="1" dirty="0">
              <a:solidFill>
                <a:schemeClr val="dk1"/>
              </a:solidFill>
            </a:endParaRPr>
          </a:p>
          <a:p>
            <a:pPr lvl="0" algn="ctr"/>
            <a:r>
              <a:rPr lang="en-US" altLang="zh-TW" sz="1800" b="1" dirty="0" smtClean="0">
                <a:solidFill>
                  <a:schemeClr val="dk1"/>
                </a:solidFill>
              </a:rPr>
              <a:t>74.8954%</a:t>
            </a:r>
            <a:endParaRPr sz="1800" b="1" dirty="0">
              <a:solidFill>
                <a:schemeClr val="dk1"/>
              </a:solidFill>
            </a:endParaRPr>
          </a:p>
        </p:txBody>
      </p:sp>
      <p:pic>
        <p:nvPicPr>
          <p:cNvPr id="1089" name="Google Shape;108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2481" y="1628975"/>
            <a:ext cx="1753016" cy="1588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2628" y="1644348"/>
            <a:ext cx="1753016" cy="1588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725" y="1628984"/>
            <a:ext cx="1753016" cy="1588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7436" y="1621300"/>
            <a:ext cx="1753016" cy="1588842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92"/>
          <p:cNvSpPr/>
          <p:nvPr/>
        </p:nvSpPr>
        <p:spPr>
          <a:xfrm>
            <a:off x="1662817" y="2691645"/>
            <a:ext cx="449504" cy="411730"/>
          </a:xfrm>
          <a:custGeom>
            <a:avLst/>
            <a:gdLst/>
            <a:ahLst/>
            <a:cxnLst/>
            <a:rect l="l" t="t" r="r" b="b"/>
            <a:pathLst>
              <a:path w="3210745" h="2940925" extrusionOk="0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Google Shape;1094;p92"/>
          <p:cNvSpPr/>
          <p:nvPr/>
        </p:nvSpPr>
        <p:spPr>
          <a:xfrm>
            <a:off x="6397169" y="255975"/>
            <a:ext cx="2213100" cy="5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 b="1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8比2的比例分割</a:t>
            </a:r>
            <a:endParaRPr sz="1700" b="1">
              <a:solidFill>
                <a:srgbClr val="01010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38" name="Picture 2" descr="C:\Users\Jack\Desktop\1\knn比較1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719576" y="4602736"/>
            <a:ext cx="4424424" cy="540763"/>
          </a:xfrm>
          <a:prstGeom prst="rect">
            <a:avLst/>
          </a:prstGeom>
          <a:noFill/>
        </p:spPr>
      </p:pic>
      <p:sp>
        <p:nvSpPr>
          <p:cNvPr id="28" name="Google Shape;1023;p86"/>
          <p:cNvSpPr/>
          <p:nvPr/>
        </p:nvSpPr>
        <p:spPr>
          <a:xfrm>
            <a:off x="5054237" y="4693526"/>
            <a:ext cx="570476" cy="101311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1023;p86"/>
          <p:cNvSpPr/>
          <p:nvPr/>
        </p:nvSpPr>
        <p:spPr>
          <a:xfrm>
            <a:off x="5644627" y="4684561"/>
            <a:ext cx="570476" cy="101311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1023;p86"/>
          <p:cNvSpPr/>
          <p:nvPr/>
        </p:nvSpPr>
        <p:spPr>
          <a:xfrm>
            <a:off x="6812600" y="4684561"/>
            <a:ext cx="570476" cy="101311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向下箭號 30"/>
          <p:cNvSpPr/>
          <p:nvPr/>
        </p:nvSpPr>
        <p:spPr>
          <a:xfrm>
            <a:off x="7637930" y="4441372"/>
            <a:ext cx="138312" cy="2074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8"/>
          <p:cNvSpPr txBox="1"/>
          <p:nvPr/>
        </p:nvSpPr>
        <p:spPr>
          <a:xfrm>
            <a:off x="5103399" y="2143223"/>
            <a:ext cx="3582864" cy="62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原始變數說明</a:t>
            </a:r>
            <a:endParaRPr sz="3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93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123900" cy="18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100"/>
              <a:buNone/>
            </a:pPr>
            <a:r>
              <a:rPr lang="zh-TW" sz="3000" b="1" dirty="0">
                <a:solidFill>
                  <a:schemeClr val="accent2"/>
                </a:solidFill>
              </a:rPr>
              <a:t>TrainD-INF</a:t>
            </a:r>
            <a:r>
              <a:rPr lang="zh-TW" sz="3000" b="1" dirty="0" smtClean="0">
                <a:solidFill>
                  <a:schemeClr val="accent2"/>
                </a:solidFill>
              </a:rPr>
              <a:t>O</a:t>
            </a:r>
            <a:r>
              <a:rPr lang="en-US" altLang="zh-TW" sz="3000" b="1" dirty="0" smtClean="0">
                <a:solidFill>
                  <a:schemeClr val="accent2"/>
                </a:solidFill>
              </a:rPr>
              <a:t>8</a:t>
            </a:r>
            <a:r>
              <a:rPr lang="zh-TW" sz="3000" b="1" dirty="0" smtClean="0">
                <a:solidFill>
                  <a:schemeClr val="accent2"/>
                </a:solidFill>
              </a:rPr>
              <a:t>&amp;</a:t>
            </a:r>
            <a:endParaRPr sz="3000" b="1"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100"/>
              <a:buNone/>
            </a:pPr>
            <a:r>
              <a:rPr lang="zh-TW" sz="3000" b="1" dirty="0">
                <a:solidFill>
                  <a:schemeClr val="accent2"/>
                </a:solidFill>
              </a:rPr>
              <a:t>TestD-INF</a:t>
            </a:r>
            <a:r>
              <a:rPr lang="zh-TW" sz="3000" b="1" dirty="0" smtClean="0">
                <a:solidFill>
                  <a:schemeClr val="accent2"/>
                </a:solidFill>
              </a:rPr>
              <a:t>O</a:t>
            </a:r>
            <a:r>
              <a:rPr lang="en-US" altLang="zh-TW" sz="3000" b="1" dirty="0" smtClean="0">
                <a:solidFill>
                  <a:schemeClr val="accent2"/>
                </a:solidFill>
              </a:rPr>
              <a:t>8</a:t>
            </a:r>
            <a:endParaRPr sz="1100" dirty="0"/>
          </a:p>
        </p:txBody>
      </p:sp>
      <p:graphicFrame>
        <p:nvGraphicFramePr>
          <p:cNvPr id="1100" name="Google Shape;1100;p93"/>
          <p:cNvGraphicFramePr/>
          <p:nvPr/>
        </p:nvGraphicFramePr>
        <p:xfrm>
          <a:off x="5157893" y="0"/>
          <a:ext cx="3563425" cy="1724300"/>
        </p:xfrm>
        <a:graphic>
          <a:graphicData uri="http://schemas.openxmlformats.org/drawingml/2006/table">
            <a:tbl>
              <a:tblPr firstRow="1" bandRow="1">
                <a:noFill/>
                <a:tableStyleId>{7BCBD6B5-4E3D-48BA-847D-6EC4DD23619C}</a:tableStyleId>
              </a:tblPr>
              <a:tblGrid>
                <a:gridCol w="384625"/>
                <a:gridCol w="2742100"/>
                <a:gridCol w="436700"/>
              </a:tblGrid>
              <a:tr h="2841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rial"/>
                        <a:buNone/>
                      </a:pPr>
                      <a:r>
                        <a:rPr lang="zh-TW" b="1" dirty="0">
                          <a:solidFill>
                            <a:schemeClr val="lt1"/>
                          </a:solidFill>
                        </a:rPr>
                        <a:t>保留變數</a:t>
                      </a:r>
                      <a:endParaRPr sz="1400" b="1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</a:tr>
              <a:tr h="335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CEC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127000" marR="0" lvl="0" indent="-1397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Noto Sans Symbols"/>
                        <a:buChar char="❖"/>
                      </a:pPr>
                      <a:r>
                        <a:rPr lang="zh-TW" sz="1200" b="1">
                          <a:solidFill>
                            <a:srgbClr val="3F3F3F"/>
                          </a:solidFill>
                        </a:rPr>
                        <a:t>分配的時間</a:t>
                      </a:r>
                      <a:endParaRPr b="1"/>
                    </a:p>
                    <a:p>
                      <a:pPr marL="127000" marR="0" lvl="0" indent="-1397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Noto Sans Symbols"/>
                        <a:buChar char="❖"/>
                      </a:pPr>
                      <a:r>
                        <a:rPr lang="zh-TW" sz="1200" b="1">
                          <a:solidFill>
                            <a:srgbClr val="3F3F3F"/>
                          </a:solidFill>
                        </a:rPr>
                        <a:t>團隊編號</a:t>
                      </a:r>
                      <a:endParaRPr b="1"/>
                    </a:p>
                    <a:p>
                      <a:pPr marL="127000" marR="0" lvl="0" indent="-1397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Noto Sans Symbols"/>
                        <a:buChar char="❖"/>
                      </a:pPr>
                      <a:r>
                        <a:rPr lang="zh-TW" sz="1200" b="1">
                          <a:solidFill>
                            <a:srgbClr val="3F3F3F"/>
                          </a:solidFill>
                        </a:rPr>
                        <a:t>團隊的工人數量</a:t>
                      </a:r>
                      <a:endParaRPr b="1"/>
                    </a:p>
                    <a:p>
                      <a:pPr marL="127000" marR="0" lvl="0" indent="-1397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Noto Sans Symbols"/>
                        <a:buChar char="❖"/>
                      </a:pPr>
                      <a:r>
                        <a:rPr lang="zh-TW" sz="1200" b="1">
                          <a:solidFill>
                            <a:srgbClr val="3F3F3F"/>
                          </a:solidFill>
                        </a:rPr>
                        <a:t>目標生產力</a:t>
                      </a:r>
                      <a:endParaRPr b="1"/>
                    </a:p>
                    <a:p>
                      <a:pPr marL="127000" marR="0" lvl="0" indent="-1397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Noto Sans Symbols"/>
                        <a:buChar char="❖"/>
                      </a:pPr>
                      <a:r>
                        <a:rPr lang="zh-TW" sz="1200" b="1">
                          <a:solidFill>
                            <a:srgbClr val="3F3F3F"/>
                          </a:solidFill>
                        </a:rPr>
                        <a:t>獎勵金額</a:t>
                      </a:r>
                      <a:endParaRPr b="1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CEC"/>
                    </a:solidFill>
                  </a:tcPr>
                </a:tc>
              </a:tr>
              <a:tr h="335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CE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CEC"/>
                    </a:solidFill>
                  </a:tcPr>
                </a:tc>
              </a:tr>
              <a:tr h="335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CE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CEC"/>
                    </a:solidFill>
                  </a:tcPr>
                </a:tc>
              </a:tr>
              <a:tr h="342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CE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CEC"/>
                    </a:solidFill>
                  </a:tcPr>
                </a:tc>
              </a:tr>
            </a:tbl>
          </a:graphicData>
        </a:graphic>
      </p:graphicFrame>
      <p:sp>
        <p:nvSpPr>
          <p:cNvPr id="1101" name="Google Shape;1101;p93"/>
          <p:cNvSpPr txBox="1"/>
          <p:nvPr/>
        </p:nvSpPr>
        <p:spPr>
          <a:xfrm>
            <a:off x="6858025" y="707425"/>
            <a:ext cx="17631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b="1">
                <a:solidFill>
                  <a:srgbClr val="3F3F3F"/>
                </a:solidFill>
              </a:rPr>
              <a:t>目標變數：</a:t>
            </a:r>
            <a:endParaRPr sz="1300" b="1">
              <a:solidFill>
                <a:srgbClr val="3F3F3F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b="1">
                <a:solidFill>
                  <a:srgbClr val="3F3F3F"/>
                </a:solidFill>
              </a:rPr>
              <a:t>actual_productivity</a:t>
            </a:r>
            <a:endParaRPr sz="1300" b="1">
              <a:solidFill>
                <a:srgbClr val="3F3F3F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b="1">
                <a:solidFill>
                  <a:srgbClr val="3F3F3F"/>
                </a:solidFill>
              </a:rPr>
              <a:t>(normal)</a:t>
            </a:r>
            <a:endParaRPr sz="100"/>
          </a:p>
        </p:txBody>
      </p:sp>
      <p:sp>
        <p:nvSpPr>
          <p:cNvPr id="1102" name="Google Shape;1102;p93"/>
          <p:cNvSpPr txBox="1"/>
          <p:nvPr/>
        </p:nvSpPr>
        <p:spPr>
          <a:xfrm>
            <a:off x="960722" y="2609997"/>
            <a:ext cx="9084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chemeClr val="accent1"/>
                </a:solidFill>
              </a:rPr>
              <a:t>84</a:t>
            </a:r>
            <a:r>
              <a:rPr lang="zh-TW" sz="24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sz="2400" b="1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93"/>
          <p:cNvSpPr txBox="1"/>
          <p:nvPr/>
        </p:nvSpPr>
        <p:spPr>
          <a:xfrm>
            <a:off x="473726" y="3411900"/>
            <a:ext cx="1746600" cy="17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accent1"/>
                </a:solidFill>
              </a:rPr>
              <a:t>M=2</a:t>
            </a:r>
            <a:endParaRPr sz="1800" b="1" dirty="0">
              <a:solidFill>
                <a:schemeClr val="accen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accent1"/>
                </a:solidFill>
              </a:rPr>
              <a:t>有修剪樹</a:t>
            </a:r>
            <a:endParaRPr sz="1800" b="1" dirty="0">
              <a:solidFill>
                <a:schemeClr val="accen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accent1"/>
                </a:solidFill>
              </a:rPr>
              <a:t>建模正確率：</a:t>
            </a:r>
            <a:endParaRPr sz="1800" b="1" dirty="0">
              <a:solidFill>
                <a:schemeClr val="accen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accent1"/>
                </a:solidFill>
              </a:rPr>
              <a:t>86.5344%</a:t>
            </a:r>
            <a:endParaRPr sz="1800" b="1" dirty="0">
              <a:solidFill>
                <a:schemeClr val="accen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accent1"/>
                </a:solidFill>
              </a:rPr>
              <a:t>測試正確率：</a:t>
            </a:r>
            <a:endParaRPr sz="1800" b="1" dirty="0">
              <a:solidFill>
                <a:schemeClr val="accen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accent1"/>
                </a:solidFill>
              </a:rPr>
              <a:t>84.5188%</a:t>
            </a:r>
            <a:endParaRPr sz="1800" b="1" dirty="0">
              <a:solidFill>
                <a:schemeClr val="accent1"/>
              </a:solidFill>
            </a:endParaRPr>
          </a:p>
        </p:txBody>
      </p:sp>
      <p:sp>
        <p:nvSpPr>
          <p:cNvPr id="1104" name="Google Shape;1104;p93"/>
          <p:cNvSpPr txBox="1"/>
          <p:nvPr/>
        </p:nvSpPr>
        <p:spPr>
          <a:xfrm>
            <a:off x="7274885" y="2609997"/>
            <a:ext cx="9084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chemeClr val="accent4"/>
                </a:solidFill>
              </a:rPr>
              <a:t>91</a:t>
            </a:r>
            <a:r>
              <a:rPr lang="zh-TW" sz="2400" b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sz="2400" b="1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93"/>
          <p:cNvSpPr txBox="1"/>
          <p:nvPr/>
        </p:nvSpPr>
        <p:spPr>
          <a:xfrm>
            <a:off x="3065443" y="2609997"/>
            <a:ext cx="9084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chemeClr val="accent2"/>
                </a:solidFill>
              </a:rPr>
              <a:t>82</a:t>
            </a:r>
            <a:r>
              <a:rPr lang="zh-TW" sz="24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sz="2400" b="1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93"/>
          <p:cNvSpPr txBox="1"/>
          <p:nvPr/>
        </p:nvSpPr>
        <p:spPr>
          <a:xfrm>
            <a:off x="5170164" y="2609997"/>
            <a:ext cx="9084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dirty="0" smtClean="0">
                <a:solidFill>
                  <a:schemeClr val="accent3"/>
                </a:solidFill>
              </a:rPr>
              <a:t>6</a:t>
            </a:r>
            <a:r>
              <a:rPr lang="en-US" altLang="zh-TW" sz="2400" b="1" dirty="0" smtClean="0">
                <a:solidFill>
                  <a:schemeClr val="accent3"/>
                </a:solidFill>
              </a:rPr>
              <a:t>7</a:t>
            </a:r>
            <a:r>
              <a:rPr lang="zh-TW" sz="2400" b="1" dirty="0" smtClean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sz="2400" b="1" dirty="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7" name="Google Shape;1107;p93"/>
          <p:cNvGrpSpPr/>
          <p:nvPr/>
        </p:nvGrpSpPr>
        <p:grpSpPr>
          <a:xfrm>
            <a:off x="608300" y="1808099"/>
            <a:ext cx="7927408" cy="438600"/>
            <a:chOff x="616750" y="1115374"/>
            <a:chExt cx="7927408" cy="438600"/>
          </a:xfrm>
        </p:grpSpPr>
        <p:sp>
          <p:nvSpPr>
            <p:cNvPr id="1108" name="Google Shape;1108;p93"/>
            <p:cNvSpPr/>
            <p:nvPr/>
          </p:nvSpPr>
          <p:spPr>
            <a:xfrm>
              <a:off x="616750" y="1115374"/>
              <a:ext cx="1587000" cy="438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93"/>
            <p:cNvSpPr txBox="1"/>
            <p:nvPr/>
          </p:nvSpPr>
          <p:spPr>
            <a:xfrm>
              <a:off x="803739" y="1141901"/>
              <a:ext cx="1212900" cy="3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 b="1">
                  <a:solidFill>
                    <a:schemeClr val="lt1"/>
                  </a:solidFill>
                </a:rPr>
                <a:t>J48</a:t>
              </a:r>
              <a:endPara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93"/>
            <p:cNvSpPr/>
            <p:nvPr/>
          </p:nvSpPr>
          <p:spPr>
            <a:xfrm>
              <a:off x="6957158" y="1115374"/>
              <a:ext cx="1587000" cy="438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93"/>
            <p:cNvSpPr txBox="1"/>
            <p:nvPr/>
          </p:nvSpPr>
          <p:spPr>
            <a:xfrm>
              <a:off x="7144146" y="1141901"/>
              <a:ext cx="1212900" cy="3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 b="1">
                  <a:solidFill>
                    <a:schemeClr val="lt1"/>
                  </a:solidFill>
                </a:rPr>
                <a:t>KNN</a:t>
              </a:r>
              <a:endPara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93"/>
            <p:cNvSpPr/>
            <p:nvPr/>
          </p:nvSpPr>
          <p:spPr>
            <a:xfrm>
              <a:off x="2703877" y="1115374"/>
              <a:ext cx="1587000" cy="43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93"/>
            <p:cNvSpPr txBox="1"/>
            <p:nvPr/>
          </p:nvSpPr>
          <p:spPr>
            <a:xfrm>
              <a:off x="2890866" y="1141901"/>
              <a:ext cx="1212900" cy="3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 b="1">
                  <a:solidFill>
                    <a:schemeClr val="lt1"/>
                  </a:solidFill>
                </a:rPr>
                <a:t>CART</a:t>
              </a:r>
              <a:endPara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93"/>
            <p:cNvSpPr/>
            <p:nvPr/>
          </p:nvSpPr>
          <p:spPr>
            <a:xfrm>
              <a:off x="4858855" y="1115374"/>
              <a:ext cx="1587000" cy="438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93"/>
            <p:cNvSpPr txBox="1"/>
            <p:nvPr/>
          </p:nvSpPr>
          <p:spPr>
            <a:xfrm>
              <a:off x="5045844" y="1141901"/>
              <a:ext cx="1212900" cy="3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 b="1">
                  <a:solidFill>
                    <a:schemeClr val="lt1"/>
                  </a:solidFill>
                </a:rPr>
                <a:t>Kmeans</a:t>
              </a:r>
              <a:endPara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6" name="Google Shape;1116;p93"/>
          <p:cNvSpPr txBox="1"/>
          <p:nvPr/>
        </p:nvSpPr>
        <p:spPr>
          <a:xfrm>
            <a:off x="2637338" y="3552400"/>
            <a:ext cx="1746600" cy="1454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/>
            <a:r>
              <a:rPr lang="en-US" altLang="zh-TW" sz="1800" b="1" dirty="0" smtClean="0">
                <a:solidFill>
                  <a:schemeClr val="dk1"/>
                </a:solidFill>
              </a:rPr>
              <a:t>seed=2021</a:t>
            </a:r>
          </a:p>
          <a:p>
            <a:pPr lvl="0" algn="ctr"/>
            <a:r>
              <a:rPr lang="zh-TW" altLang="en-US" sz="1800" b="1" dirty="0" smtClean="0">
                <a:solidFill>
                  <a:schemeClr val="dk1"/>
                </a:solidFill>
              </a:rPr>
              <a:t>建模正確率：</a:t>
            </a:r>
          </a:p>
          <a:p>
            <a:pPr lvl="0" algn="ctr"/>
            <a:r>
              <a:rPr lang="en-US" altLang="zh-TW" sz="1800" b="1" dirty="0" smtClean="0">
                <a:solidFill>
                  <a:schemeClr val="dk1"/>
                </a:solidFill>
              </a:rPr>
              <a:t>86.0125%</a:t>
            </a:r>
            <a:endParaRPr lang="zh-TW" altLang="en-US" sz="1800" b="1" dirty="0" smtClean="0">
              <a:solidFill>
                <a:schemeClr val="dk1"/>
              </a:solidFill>
            </a:endParaRPr>
          </a:p>
          <a:p>
            <a:pPr lvl="0" algn="ctr"/>
            <a:r>
              <a:rPr lang="zh-TW" altLang="en-US" sz="1800" b="1" dirty="0" smtClean="0">
                <a:solidFill>
                  <a:schemeClr val="dk1"/>
                </a:solidFill>
              </a:rPr>
              <a:t>測試正確率：</a:t>
            </a:r>
          </a:p>
          <a:p>
            <a:pPr lvl="0" algn="ctr"/>
            <a:r>
              <a:rPr lang="en-US" altLang="zh-TW" sz="1800" b="1" dirty="0" smtClean="0">
                <a:solidFill>
                  <a:schemeClr val="dk1"/>
                </a:solidFill>
              </a:rPr>
              <a:t>82.8452%</a:t>
            </a:r>
            <a:endParaRPr lang="zh-TW" altLang="en-US" sz="1800" b="1" dirty="0" smtClean="0">
              <a:solidFill>
                <a:schemeClr val="dk1"/>
              </a:solidFill>
            </a:endParaRPr>
          </a:p>
        </p:txBody>
      </p:sp>
      <p:sp>
        <p:nvSpPr>
          <p:cNvPr id="1117" name="Google Shape;1117;p93"/>
          <p:cNvSpPr txBox="1"/>
          <p:nvPr/>
        </p:nvSpPr>
        <p:spPr>
          <a:xfrm>
            <a:off x="4748978" y="3314195"/>
            <a:ext cx="1746600" cy="1454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/>
            <a:r>
              <a:rPr lang="zh-TW" altLang="en-US" sz="1800" b="1" dirty="0" smtClean="0">
                <a:solidFill>
                  <a:schemeClr val="accent1"/>
                </a:solidFill>
              </a:rPr>
              <a:t>分</a:t>
            </a:r>
            <a:r>
              <a:rPr lang="en-US" altLang="zh-TW" sz="1800" b="1" dirty="0" smtClean="0">
                <a:solidFill>
                  <a:schemeClr val="accent1"/>
                </a:solidFill>
              </a:rPr>
              <a:t>4</a:t>
            </a:r>
            <a:r>
              <a:rPr lang="zh-TW" altLang="en-US" sz="1800" b="1" dirty="0" smtClean="0">
                <a:solidFill>
                  <a:schemeClr val="accent1"/>
                </a:solidFill>
              </a:rPr>
              <a:t>群，</a:t>
            </a:r>
            <a:r>
              <a:rPr lang="en-US" altLang="zh-TW" sz="1800" b="1" dirty="0" smtClean="0">
                <a:solidFill>
                  <a:schemeClr val="accent1"/>
                </a:solidFill>
              </a:rPr>
              <a:t>seed=5</a:t>
            </a:r>
            <a:endParaRPr lang="en-US" altLang="zh-TW" sz="1800" dirty="0" smtClean="0">
              <a:solidFill>
                <a:schemeClr val="accen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 smtClean="0">
                <a:solidFill>
                  <a:schemeClr val="accent1"/>
                </a:solidFill>
              </a:rPr>
              <a:t>遮住</a:t>
            </a:r>
            <a:r>
              <a:rPr lang="zh-TW" sz="1800" b="1" dirty="0">
                <a:solidFill>
                  <a:schemeClr val="accent1"/>
                </a:solidFill>
              </a:rPr>
              <a:t>目標變數</a:t>
            </a:r>
            <a:endParaRPr sz="1800" b="1" dirty="0">
              <a:solidFill>
                <a:schemeClr val="accen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accent1"/>
                </a:solidFill>
              </a:rPr>
              <a:t>做分群</a:t>
            </a:r>
            <a:endParaRPr sz="1800" b="1" dirty="0">
              <a:solidFill>
                <a:schemeClr val="accen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accent1"/>
                </a:solidFill>
              </a:rPr>
              <a:t>分群正確率：</a:t>
            </a:r>
            <a:endParaRPr sz="1800" b="1" dirty="0">
              <a:solidFill>
                <a:schemeClr val="accent1"/>
              </a:solidFill>
            </a:endParaRPr>
          </a:p>
          <a:p>
            <a:pPr lvl="0" algn="ctr"/>
            <a:r>
              <a:rPr lang="en-US" altLang="zh-TW" sz="1800" b="1" dirty="0" smtClean="0">
                <a:solidFill>
                  <a:schemeClr val="accent1"/>
                </a:solidFill>
              </a:rPr>
              <a:t>67.3278%</a:t>
            </a:r>
            <a:endParaRPr sz="1800" b="1" dirty="0">
              <a:solidFill>
                <a:schemeClr val="accent1"/>
              </a:solidFill>
            </a:endParaRPr>
          </a:p>
        </p:txBody>
      </p:sp>
      <p:sp>
        <p:nvSpPr>
          <p:cNvPr id="1118" name="Google Shape;1118;p93"/>
          <p:cNvSpPr txBox="1"/>
          <p:nvPr/>
        </p:nvSpPr>
        <p:spPr>
          <a:xfrm>
            <a:off x="6915979" y="3337248"/>
            <a:ext cx="1746600" cy="1177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dk1"/>
                </a:solidFill>
              </a:rPr>
              <a:t>set.seed=10</a:t>
            </a:r>
            <a:endParaRPr sz="1800" b="1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dk1"/>
                </a:solidFill>
              </a:rPr>
              <a:t>k</a:t>
            </a:r>
            <a:r>
              <a:rPr lang="zh-TW" sz="1800" b="1" dirty="0" smtClean="0">
                <a:solidFill>
                  <a:schemeClr val="dk1"/>
                </a:solidFill>
              </a:rPr>
              <a:t>=</a:t>
            </a:r>
            <a:r>
              <a:rPr lang="en-US" altLang="zh-TW" sz="1800" b="1" dirty="0" smtClean="0">
                <a:solidFill>
                  <a:schemeClr val="dk1"/>
                </a:solidFill>
              </a:rPr>
              <a:t>1,3</a:t>
            </a:r>
            <a:endParaRPr sz="1800" b="1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dk1"/>
                </a:solidFill>
              </a:rPr>
              <a:t>分類正確率：</a:t>
            </a:r>
            <a:endParaRPr sz="1800" b="1" dirty="0">
              <a:solidFill>
                <a:schemeClr val="dk1"/>
              </a:solidFill>
            </a:endParaRPr>
          </a:p>
          <a:p>
            <a:pPr lvl="0" algn="ctr"/>
            <a:r>
              <a:rPr lang="en-US" altLang="zh-TW" sz="1800" b="1" dirty="0" smtClean="0">
                <a:solidFill>
                  <a:schemeClr val="dk1"/>
                </a:solidFill>
              </a:rPr>
              <a:t>91.2134%</a:t>
            </a:r>
            <a:endParaRPr sz="1800" b="1" dirty="0">
              <a:solidFill>
                <a:schemeClr val="dk1"/>
              </a:solidFill>
            </a:endParaRPr>
          </a:p>
        </p:txBody>
      </p:sp>
      <p:pic>
        <p:nvPicPr>
          <p:cNvPr id="1119" name="Google Shape;111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250" y="2275525"/>
            <a:ext cx="1265111" cy="1118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Google Shape;1120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4123" y="2292406"/>
            <a:ext cx="1265111" cy="1118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7013" y="2261721"/>
            <a:ext cx="1265111" cy="1118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7013" y="2270115"/>
            <a:ext cx="1265111" cy="1118373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93"/>
          <p:cNvSpPr/>
          <p:nvPr/>
        </p:nvSpPr>
        <p:spPr>
          <a:xfrm>
            <a:off x="7922617" y="2968370"/>
            <a:ext cx="449504" cy="411730"/>
          </a:xfrm>
          <a:custGeom>
            <a:avLst/>
            <a:gdLst/>
            <a:ahLst/>
            <a:cxnLst/>
            <a:rect l="l" t="t" r="r" b="b"/>
            <a:pathLst>
              <a:path w="3210745" h="2940925" extrusionOk="0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14" name="Picture 2" descr="C:\Users\Jack\Desktop\1\knn比較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722849" y="4710313"/>
            <a:ext cx="3421151" cy="433187"/>
          </a:xfrm>
          <a:prstGeom prst="rect">
            <a:avLst/>
          </a:prstGeom>
          <a:noFill/>
        </p:spPr>
      </p:pic>
      <p:sp>
        <p:nvSpPr>
          <p:cNvPr id="28" name="Google Shape;1023;p86"/>
          <p:cNvSpPr/>
          <p:nvPr/>
        </p:nvSpPr>
        <p:spPr>
          <a:xfrm>
            <a:off x="5976322" y="4793418"/>
            <a:ext cx="439846" cy="93627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1023;p86"/>
          <p:cNvSpPr/>
          <p:nvPr/>
        </p:nvSpPr>
        <p:spPr>
          <a:xfrm>
            <a:off x="6874074" y="4792137"/>
            <a:ext cx="439846" cy="93627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向下箭號 29"/>
          <p:cNvSpPr/>
          <p:nvPr/>
        </p:nvSpPr>
        <p:spPr>
          <a:xfrm>
            <a:off x="7691718" y="4525896"/>
            <a:ext cx="138312" cy="2074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Google Shape;1070;p92"/>
          <p:cNvSpPr/>
          <p:nvPr/>
        </p:nvSpPr>
        <p:spPr>
          <a:xfrm>
            <a:off x="3500037" y="445275"/>
            <a:ext cx="1827900" cy="524100"/>
          </a:xfrm>
          <a:prstGeom prst="wedgeRoundRectCallout">
            <a:avLst>
              <a:gd name="adj1" fmla="val -84820"/>
              <a:gd name="adj2" fmla="val -481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1094;p92"/>
          <p:cNvSpPr/>
          <p:nvPr/>
        </p:nvSpPr>
        <p:spPr>
          <a:xfrm>
            <a:off x="3325356" y="427425"/>
            <a:ext cx="2213100" cy="5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 b="1" dirty="0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8比2的比例</a:t>
            </a:r>
            <a:r>
              <a:rPr lang="zh-TW" sz="1700" b="1" dirty="0" smtClean="0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分割</a:t>
            </a:r>
            <a:endParaRPr lang="en-US" altLang="zh-TW" sz="1700" b="1" dirty="0" smtClean="0">
              <a:solidFill>
                <a:srgbClr val="01010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700" b="1" dirty="0" smtClean="0">
                <a:solidFill>
                  <a:srgbClr val="010101"/>
                </a:solidFill>
              </a:rPr>
              <a:t>剩餘</a:t>
            </a:r>
            <a:r>
              <a:rPr lang="en-US" altLang="zh-TW" sz="1700" b="1" dirty="0" smtClean="0">
                <a:solidFill>
                  <a:srgbClr val="010101"/>
                </a:solidFill>
              </a:rPr>
              <a:t>5</a:t>
            </a:r>
            <a:r>
              <a:rPr lang="zh-TW" altLang="en-US" sz="1700" b="1" dirty="0" smtClean="0">
                <a:solidFill>
                  <a:srgbClr val="010101"/>
                </a:solidFill>
              </a:rPr>
              <a:t>個變數</a:t>
            </a:r>
            <a:endParaRPr sz="1700" b="1" dirty="0">
              <a:solidFill>
                <a:srgbClr val="01010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94"/>
          <p:cNvSpPr txBox="1"/>
          <p:nvPr/>
        </p:nvSpPr>
        <p:spPr>
          <a:xfrm>
            <a:off x="5103399" y="2143223"/>
            <a:ext cx="35829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solidFill>
                  <a:schemeClr val="lt1"/>
                </a:solidFill>
              </a:rPr>
              <a:t>結論</a:t>
            </a:r>
            <a:endParaRPr sz="3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3" name="Google Shape;1133;p95"/>
          <p:cNvGrpSpPr/>
          <p:nvPr/>
        </p:nvGrpSpPr>
        <p:grpSpPr>
          <a:xfrm>
            <a:off x="7755" y="1437884"/>
            <a:ext cx="7850520" cy="1440741"/>
            <a:chOff x="-3475325" y="811335"/>
            <a:chExt cx="14476342" cy="2656723"/>
          </a:xfrm>
        </p:grpSpPr>
        <p:sp>
          <p:nvSpPr>
            <p:cNvPr id="1134" name="Google Shape;1134;p95"/>
            <p:cNvSpPr/>
            <p:nvPr/>
          </p:nvSpPr>
          <p:spPr>
            <a:xfrm rot="10800000">
              <a:off x="-3475325" y="3200400"/>
              <a:ext cx="9610800" cy="228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95"/>
            <p:cNvSpPr/>
            <p:nvPr/>
          </p:nvSpPr>
          <p:spPr>
            <a:xfrm rot="2728727">
              <a:off x="7154962" y="448714"/>
              <a:ext cx="228474" cy="34135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95"/>
            <p:cNvSpPr/>
            <p:nvPr/>
          </p:nvSpPr>
          <p:spPr>
            <a:xfrm rot="-2724295" flipH="1">
              <a:off x="9541682" y="363686"/>
              <a:ext cx="228733" cy="3552021"/>
            </a:xfrm>
            <a:custGeom>
              <a:avLst/>
              <a:gdLst/>
              <a:ahLst/>
              <a:cxnLst/>
              <a:rect l="l" t="t" r="r" b="b"/>
              <a:pathLst>
                <a:path w="228600" h="3549958" extrusionOk="0">
                  <a:moveTo>
                    <a:pt x="0" y="0"/>
                  </a:moveTo>
                  <a:lnTo>
                    <a:pt x="0" y="3549958"/>
                  </a:lnTo>
                  <a:lnTo>
                    <a:pt x="10901" y="3549958"/>
                  </a:lnTo>
                  <a:lnTo>
                    <a:pt x="228600" y="3328731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7" name="Google Shape;1137;p95"/>
          <p:cNvGrpSpPr/>
          <p:nvPr/>
        </p:nvGrpSpPr>
        <p:grpSpPr>
          <a:xfrm rot="10800000">
            <a:off x="5065849" y="2934293"/>
            <a:ext cx="4085347" cy="1440741"/>
            <a:chOff x="3467646" y="811335"/>
            <a:chExt cx="7533371" cy="2656723"/>
          </a:xfrm>
        </p:grpSpPr>
        <p:sp>
          <p:nvSpPr>
            <p:cNvPr id="1138" name="Google Shape;1138;p95"/>
            <p:cNvSpPr/>
            <p:nvPr/>
          </p:nvSpPr>
          <p:spPr>
            <a:xfrm rot="10800000">
              <a:off x="3467646" y="3205456"/>
              <a:ext cx="2655600" cy="228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95"/>
            <p:cNvSpPr/>
            <p:nvPr/>
          </p:nvSpPr>
          <p:spPr>
            <a:xfrm rot="2728727">
              <a:off x="7154962" y="448714"/>
              <a:ext cx="228474" cy="34135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95"/>
            <p:cNvSpPr/>
            <p:nvPr/>
          </p:nvSpPr>
          <p:spPr>
            <a:xfrm rot="-2724295" flipH="1">
              <a:off x="9541682" y="363686"/>
              <a:ext cx="228733" cy="3552021"/>
            </a:xfrm>
            <a:custGeom>
              <a:avLst/>
              <a:gdLst/>
              <a:ahLst/>
              <a:cxnLst/>
              <a:rect l="l" t="t" r="r" b="b"/>
              <a:pathLst>
                <a:path w="228600" h="3549958" extrusionOk="0">
                  <a:moveTo>
                    <a:pt x="0" y="0"/>
                  </a:moveTo>
                  <a:lnTo>
                    <a:pt x="0" y="3549958"/>
                  </a:lnTo>
                  <a:lnTo>
                    <a:pt x="10901" y="3549958"/>
                  </a:lnTo>
                  <a:lnTo>
                    <a:pt x="228600" y="3328731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1" name="Google Shape;1141;p95"/>
          <p:cNvSpPr txBox="1"/>
          <p:nvPr/>
        </p:nvSpPr>
        <p:spPr>
          <a:xfrm>
            <a:off x="444950" y="1267600"/>
            <a:ext cx="4297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0" rIns="2700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 dirty="0">
                <a:solidFill>
                  <a:schemeClr val="dk1"/>
                </a:solidFill>
              </a:rPr>
              <a:t>目標生產力</a:t>
            </a:r>
            <a:r>
              <a:rPr lang="zh-TW" sz="2600" dirty="0">
                <a:solidFill>
                  <a:schemeClr val="accent1"/>
                </a:solidFill>
              </a:rPr>
              <a:t>定的高(大於0.7)</a:t>
            </a:r>
            <a:r>
              <a:rPr lang="zh-TW" sz="2600" dirty="0">
                <a:solidFill>
                  <a:schemeClr val="dk1"/>
                </a:solidFill>
              </a:rPr>
              <a:t>與激勵金額</a:t>
            </a:r>
            <a:r>
              <a:rPr lang="zh-TW" sz="2600" dirty="0">
                <a:solidFill>
                  <a:schemeClr val="accent1"/>
                </a:solidFill>
              </a:rPr>
              <a:t>多(大於48)</a:t>
            </a:r>
            <a:endParaRPr sz="2600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2" name="Google Shape;1142;p95"/>
          <p:cNvSpPr/>
          <p:nvPr/>
        </p:nvSpPr>
        <p:spPr>
          <a:xfrm>
            <a:off x="5911123" y="2501153"/>
            <a:ext cx="1154145" cy="746287"/>
          </a:xfrm>
          <a:custGeom>
            <a:avLst/>
            <a:gdLst/>
            <a:ahLst/>
            <a:cxnLst/>
            <a:rect l="l" t="t" r="r" b="b"/>
            <a:pathLst>
              <a:path w="1073623" h="694220" extrusionOk="0">
                <a:moveTo>
                  <a:pt x="7277" y="642156"/>
                </a:moveTo>
                <a:cubicBezTo>
                  <a:pt x="32241" y="642193"/>
                  <a:pt x="1032827" y="642156"/>
                  <a:pt x="1063115" y="642174"/>
                </a:cubicBezTo>
                <a:cubicBezTo>
                  <a:pt x="1070245" y="642174"/>
                  <a:pt x="1071092" y="643022"/>
                  <a:pt x="1071111" y="650188"/>
                </a:cubicBezTo>
                <a:cubicBezTo>
                  <a:pt x="1071129" y="661721"/>
                  <a:pt x="1071129" y="673254"/>
                  <a:pt x="1070982" y="684769"/>
                </a:cubicBezTo>
                <a:cubicBezTo>
                  <a:pt x="1070871" y="692967"/>
                  <a:pt x="1069527" y="694091"/>
                  <a:pt x="1061291" y="694091"/>
                </a:cubicBezTo>
                <a:cubicBezTo>
                  <a:pt x="959595" y="694073"/>
                  <a:pt x="69861" y="694036"/>
                  <a:pt x="7038" y="694220"/>
                </a:cubicBezTo>
                <a:cubicBezTo>
                  <a:pt x="2229" y="694238"/>
                  <a:pt x="921" y="691936"/>
                  <a:pt x="884" y="688067"/>
                </a:cubicBezTo>
                <a:cubicBezTo>
                  <a:pt x="755" y="674304"/>
                  <a:pt x="737" y="660542"/>
                  <a:pt x="774" y="646780"/>
                </a:cubicBezTo>
                <a:cubicBezTo>
                  <a:pt x="792" y="642432"/>
                  <a:pt x="3924" y="642137"/>
                  <a:pt x="7277" y="642156"/>
                </a:cubicBezTo>
                <a:close/>
                <a:moveTo>
                  <a:pt x="338860" y="410464"/>
                </a:moveTo>
                <a:cubicBezTo>
                  <a:pt x="334769" y="410464"/>
                  <a:pt x="331453" y="413780"/>
                  <a:pt x="331453" y="417870"/>
                </a:cubicBezTo>
                <a:lnTo>
                  <a:pt x="331453" y="451271"/>
                </a:lnTo>
                <a:cubicBezTo>
                  <a:pt x="331453" y="455361"/>
                  <a:pt x="334769" y="458677"/>
                  <a:pt x="338860" y="458677"/>
                </a:cubicBezTo>
                <a:lnTo>
                  <a:pt x="358241" y="458677"/>
                </a:lnTo>
                <a:cubicBezTo>
                  <a:pt x="362331" y="458677"/>
                  <a:pt x="365647" y="455361"/>
                  <a:pt x="365647" y="451271"/>
                </a:cubicBezTo>
                <a:lnTo>
                  <a:pt x="365647" y="417870"/>
                </a:lnTo>
                <a:cubicBezTo>
                  <a:pt x="365647" y="413780"/>
                  <a:pt x="362331" y="410464"/>
                  <a:pt x="358241" y="410464"/>
                </a:cubicBezTo>
                <a:close/>
                <a:moveTo>
                  <a:pt x="185025" y="410464"/>
                </a:moveTo>
                <a:cubicBezTo>
                  <a:pt x="180935" y="410464"/>
                  <a:pt x="177619" y="413780"/>
                  <a:pt x="177619" y="417870"/>
                </a:cubicBezTo>
                <a:lnTo>
                  <a:pt x="177619" y="451271"/>
                </a:lnTo>
                <a:cubicBezTo>
                  <a:pt x="177619" y="455361"/>
                  <a:pt x="180935" y="458677"/>
                  <a:pt x="185025" y="458677"/>
                </a:cubicBezTo>
                <a:lnTo>
                  <a:pt x="204406" y="458677"/>
                </a:lnTo>
                <a:cubicBezTo>
                  <a:pt x="208496" y="458677"/>
                  <a:pt x="211812" y="455361"/>
                  <a:pt x="211812" y="451271"/>
                </a:cubicBezTo>
                <a:lnTo>
                  <a:pt x="211812" y="417870"/>
                </a:lnTo>
                <a:cubicBezTo>
                  <a:pt x="211812" y="413780"/>
                  <a:pt x="208496" y="410464"/>
                  <a:pt x="204406" y="410464"/>
                </a:cubicBezTo>
                <a:close/>
                <a:moveTo>
                  <a:pt x="271633" y="400994"/>
                </a:moveTo>
                <a:cubicBezTo>
                  <a:pt x="253081" y="400994"/>
                  <a:pt x="238047" y="416028"/>
                  <a:pt x="238047" y="434580"/>
                </a:cubicBezTo>
                <a:cubicBezTo>
                  <a:pt x="238047" y="453132"/>
                  <a:pt x="253081" y="468165"/>
                  <a:pt x="271633" y="468165"/>
                </a:cubicBezTo>
                <a:cubicBezTo>
                  <a:pt x="290185" y="468165"/>
                  <a:pt x="305219" y="453132"/>
                  <a:pt x="305219" y="434580"/>
                </a:cubicBezTo>
                <a:cubicBezTo>
                  <a:pt x="305219" y="416028"/>
                  <a:pt x="290185" y="400994"/>
                  <a:pt x="271633" y="400994"/>
                </a:cubicBezTo>
                <a:close/>
                <a:moveTo>
                  <a:pt x="885441" y="388688"/>
                </a:moveTo>
                <a:cubicBezTo>
                  <a:pt x="887579" y="388688"/>
                  <a:pt x="889310" y="390420"/>
                  <a:pt x="889310" y="392557"/>
                </a:cubicBezTo>
                <a:lnTo>
                  <a:pt x="889310" y="422531"/>
                </a:lnTo>
                <a:cubicBezTo>
                  <a:pt x="889310" y="425295"/>
                  <a:pt x="886565" y="430066"/>
                  <a:pt x="885441" y="430066"/>
                </a:cubicBezTo>
                <a:cubicBezTo>
                  <a:pt x="884133" y="430066"/>
                  <a:pt x="881572" y="425516"/>
                  <a:pt x="881572" y="422531"/>
                </a:cubicBezTo>
                <a:lnTo>
                  <a:pt x="881572" y="392557"/>
                </a:lnTo>
                <a:cubicBezTo>
                  <a:pt x="881572" y="390420"/>
                  <a:pt x="883304" y="388688"/>
                  <a:pt x="885441" y="388688"/>
                </a:cubicBezTo>
                <a:close/>
                <a:moveTo>
                  <a:pt x="855504" y="345218"/>
                </a:moveTo>
                <a:cubicBezTo>
                  <a:pt x="862418" y="345217"/>
                  <a:pt x="871061" y="345222"/>
                  <a:pt x="880079" y="345230"/>
                </a:cubicBezTo>
                <a:cubicBezTo>
                  <a:pt x="898116" y="345246"/>
                  <a:pt x="917654" y="345274"/>
                  <a:pt x="927870" y="345283"/>
                </a:cubicBezTo>
                <a:cubicBezTo>
                  <a:pt x="935718" y="345283"/>
                  <a:pt x="936399" y="346038"/>
                  <a:pt x="936565" y="353813"/>
                </a:cubicBezTo>
                <a:cubicBezTo>
                  <a:pt x="936621" y="356871"/>
                  <a:pt x="936455" y="359893"/>
                  <a:pt x="937284" y="362987"/>
                </a:cubicBezTo>
                <a:cubicBezTo>
                  <a:pt x="938481" y="367483"/>
                  <a:pt x="933949" y="372420"/>
                  <a:pt x="929141" y="372420"/>
                </a:cubicBezTo>
                <a:cubicBezTo>
                  <a:pt x="914384" y="372438"/>
                  <a:pt x="856313" y="372475"/>
                  <a:pt x="842053" y="372438"/>
                </a:cubicBezTo>
                <a:cubicBezTo>
                  <a:pt x="835292" y="372420"/>
                  <a:pt x="832694" y="369841"/>
                  <a:pt x="832676" y="363172"/>
                </a:cubicBezTo>
                <a:cubicBezTo>
                  <a:pt x="832676" y="359745"/>
                  <a:pt x="832621" y="356300"/>
                  <a:pt x="832916" y="352873"/>
                </a:cubicBezTo>
                <a:cubicBezTo>
                  <a:pt x="833431" y="346646"/>
                  <a:pt x="834924" y="345301"/>
                  <a:pt x="841298" y="345246"/>
                </a:cubicBezTo>
                <a:cubicBezTo>
                  <a:pt x="843403" y="345228"/>
                  <a:pt x="848589" y="345220"/>
                  <a:pt x="855504" y="345218"/>
                </a:cubicBezTo>
                <a:close/>
                <a:moveTo>
                  <a:pt x="338896" y="298192"/>
                </a:moveTo>
                <a:cubicBezTo>
                  <a:pt x="334806" y="298192"/>
                  <a:pt x="331490" y="301509"/>
                  <a:pt x="331490" y="305598"/>
                </a:cubicBezTo>
                <a:lnTo>
                  <a:pt x="331490" y="339000"/>
                </a:lnTo>
                <a:cubicBezTo>
                  <a:pt x="331490" y="343090"/>
                  <a:pt x="334806" y="346406"/>
                  <a:pt x="338896" y="346406"/>
                </a:cubicBezTo>
                <a:lnTo>
                  <a:pt x="358278" y="346406"/>
                </a:lnTo>
                <a:cubicBezTo>
                  <a:pt x="362368" y="346406"/>
                  <a:pt x="365684" y="343090"/>
                  <a:pt x="365684" y="339000"/>
                </a:cubicBezTo>
                <a:lnTo>
                  <a:pt x="365684" y="305598"/>
                </a:lnTo>
                <a:cubicBezTo>
                  <a:pt x="365684" y="301509"/>
                  <a:pt x="362368" y="298192"/>
                  <a:pt x="358278" y="298192"/>
                </a:cubicBezTo>
                <a:close/>
                <a:moveTo>
                  <a:pt x="287587" y="298192"/>
                </a:moveTo>
                <a:cubicBezTo>
                  <a:pt x="283497" y="298192"/>
                  <a:pt x="280181" y="301509"/>
                  <a:pt x="280181" y="305598"/>
                </a:cubicBezTo>
                <a:lnTo>
                  <a:pt x="280181" y="339000"/>
                </a:lnTo>
                <a:cubicBezTo>
                  <a:pt x="280181" y="343090"/>
                  <a:pt x="283497" y="346406"/>
                  <a:pt x="287587" y="346406"/>
                </a:cubicBezTo>
                <a:lnTo>
                  <a:pt x="306969" y="346406"/>
                </a:lnTo>
                <a:cubicBezTo>
                  <a:pt x="311059" y="346406"/>
                  <a:pt x="314375" y="343090"/>
                  <a:pt x="314375" y="339000"/>
                </a:cubicBezTo>
                <a:lnTo>
                  <a:pt x="314375" y="305598"/>
                </a:lnTo>
                <a:cubicBezTo>
                  <a:pt x="314375" y="301509"/>
                  <a:pt x="311059" y="298192"/>
                  <a:pt x="306969" y="298192"/>
                </a:cubicBezTo>
                <a:close/>
                <a:moveTo>
                  <a:pt x="236297" y="298192"/>
                </a:moveTo>
                <a:cubicBezTo>
                  <a:pt x="232207" y="298192"/>
                  <a:pt x="228891" y="301509"/>
                  <a:pt x="228891" y="305598"/>
                </a:cubicBezTo>
                <a:lnTo>
                  <a:pt x="228891" y="339000"/>
                </a:lnTo>
                <a:cubicBezTo>
                  <a:pt x="228891" y="343090"/>
                  <a:pt x="232207" y="346406"/>
                  <a:pt x="236297" y="346406"/>
                </a:cubicBezTo>
                <a:lnTo>
                  <a:pt x="255678" y="346406"/>
                </a:lnTo>
                <a:cubicBezTo>
                  <a:pt x="259768" y="346406"/>
                  <a:pt x="263084" y="343090"/>
                  <a:pt x="263084" y="339000"/>
                </a:cubicBezTo>
                <a:lnTo>
                  <a:pt x="263084" y="305598"/>
                </a:lnTo>
                <a:cubicBezTo>
                  <a:pt x="263084" y="301509"/>
                  <a:pt x="259768" y="298192"/>
                  <a:pt x="255678" y="298192"/>
                </a:cubicBezTo>
                <a:close/>
                <a:moveTo>
                  <a:pt x="184988" y="298192"/>
                </a:moveTo>
                <a:cubicBezTo>
                  <a:pt x="180898" y="298192"/>
                  <a:pt x="177582" y="301509"/>
                  <a:pt x="177582" y="305598"/>
                </a:cubicBezTo>
                <a:lnTo>
                  <a:pt x="177582" y="339000"/>
                </a:lnTo>
                <a:cubicBezTo>
                  <a:pt x="177582" y="343090"/>
                  <a:pt x="180898" y="346406"/>
                  <a:pt x="184988" y="346406"/>
                </a:cubicBezTo>
                <a:lnTo>
                  <a:pt x="204369" y="346406"/>
                </a:lnTo>
                <a:cubicBezTo>
                  <a:pt x="208459" y="346406"/>
                  <a:pt x="211776" y="343090"/>
                  <a:pt x="211776" y="339000"/>
                </a:cubicBezTo>
                <a:lnTo>
                  <a:pt x="211776" y="305598"/>
                </a:lnTo>
                <a:cubicBezTo>
                  <a:pt x="211776" y="301509"/>
                  <a:pt x="208459" y="298192"/>
                  <a:pt x="204369" y="298192"/>
                </a:cubicBezTo>
                <a:close/>
                <a:moveTo>
                  <a:pt x="185246" y="214882"/>
                </a:moveTo>
                <a:cubicBezTo>
                  <a:pt x="180990" y="214882"/>
                  <a:pt x="177527" y="218327"/>
                  <a:pt x="177527" y="222602"/>
                </a:cubicBezTo>
                <a:lnTo>
                  <a:pt x="177527" y="265141"/>
                </a:lnTo>
                <a:cubicBezTo>
                  <a:pt x="177527" y="269397"/>
                  <a:pt x="180972" y="272860"/>
                  <a:pt x="185246" y="272860"/>
                </a:cubicBezTo>
                <a:lnTo>
                  <a:pt x="357707" y="272860"/>
                </a:lnTo>
                <a:cubicBezTo>
                  <a:pt x="361962" y="272860"/>
                  <a:pt x="365426" y="269415"/>
                  <a:pt x="365426" y="265141"/>
                </a:cubicBezTo>
                <a:lnTo>
                  <a:pt x="365426" y="222602"/>
                </a:lnTo>
                <a:cubicBezTo>
                  <a:pt x="365426" y="218346"/>
                  <a:pt x="361981" y="214882"/>
                  <a:pt x="357707" y="214882"/>
                </a:cubicBezTo>
                <a:close/>
                <a:moveTo>
                  <a:pt x="269791" y="30"/>
                </a:moveTo>
                <a:cubicBezTo>
                  <a:pt x="307134" y="804"/>
                  <a:pt x="701614" y="933"/>
                  <a:pt x="861344" y="933"/>
                </a:cubicBezTo>
                <a:cubicBezTo>
                  <a:pt x="872287" y="933"/>
                  <a:pt x="872306" y="933"/>
                  <a:pt x="872306" y="11747"/>
                </a:cubicBezTo>
                <a:cubicBezTo>
                  <a:pt x="872324" y="71310"/>
                  <a:pt x="872287" y="130854"/>
                  <a:pt x="872361" y="190416"/>
                </a:cubicBezTo>
                <a:cubicBezTo>
                  <a:pt x="872361" y="196791"/>
                  <a:pt x="873263" y="202870"/>
                  <a:pt x="879325" y="207052"/>
                </a:cubicBezTo>
                <a:cubicBezTo>
                  <a:pt x="884410" y="210571"/>
                  <a:pt x="889808" y="210184"/>
                  <a:pt x="892903" y="204860"/>
                </a:cubicBezTo>
                <a:cubicBezTo>
                  <a:pt x="895464" y="200420"/>
                  <a:pt x="897122" y="195685"/>
                  <a:pt x="897104" y="190287"/>
                </a:cubicBezTo>
                <a:cubicBezTo>
                  <a:pt x="896864" y="129177"/>
                  <a:pt x="896809" y="68086"/>
                  <a:pt x="896551" y="6976"/>
                </a:cubicBezTo>
                <a:cubicBezTo>
                  <a:pt x="896532" y="2757"/>
                  <a:pt x="898854" y="1080"/>
                  <a:pt x="902078" y="1117"/>
                </a:cubicBezTo>
                <a:cubicBezTo>
                  <a:pt x="942517" y="1578"/>
                  <a:pt x="978369" y="8523"/>
                  <a:pt x="1004548" y="42919"/>
                </a:cubicBezTo>
                <a:cubicBezTo>
                  <a:pt x="1024611" y="69283"/>
                  <a:pt x="1025790" y="97600"/>
                  <a:pt x="1026048" y="129214"/>
                </a:cubicBezTo>
                <a:cubicBezTo>
                  <a:pt x="1026251" y="154178"/>
                  <a:pt x="1026932" y="225992"/>
                  <a:pt x="1025256" y="236677"/>
                </a:cubicBezTo>
                <a:cubicBezTo>
                  <a:pt x="1023174" y="249886"/>
                  <a:pt x="1021811" y="265215"/>
                  <a:pt x="1015731" y="277098"/>
                </a:cubicBezTo>
                <a:cubicBezTo>
                  <a:pt x="1004880" y="293365"/>
                  <a:pt x="1000311" y="324574"/>
                  <a:pt x="977595" y="327301"/>
                </a:cubicBezTo>
                <a:cubicBezTo>
                  <a:pt x="946478" y="331041"/>
                  <a:pt x="816704" y="333841"/>
                  <a:pt x="787614" y="327430"/>
                </a:cubicBezTo>
                <a:cubicBezTo>
                  <a:pt x="776670" y="325017"/>
                  <a:pt x="769080" y="308896"/>
                  <a:pt x="762613" y="300643"/>
                </a:cubicBezTo>
                <a:cubicBezTo>
                  <a:pt x="753236" y="288667"/>
                  <a:pt x="743858" y="276674"/>
                  <a:pt x="734481" y="264699"/>
                </a:cubicBezTo>
                <a:cubicBezTo>
                  <a:pt x="722193" y="249021"/>
                  <a:pt x="710512" y="229031"/>
                  <a:pt x="695018" y="216301"/>
                </a:cubicBezTo>
                <a:cubicBezTo>
                  <a:pt x="686046" y="208950"/>
                  <a:pt x="659793" y="214514"/>
                  <a:pt x="648757" y="214514"/>
                </a:cubicBezTo>
                <a:cubicBezTo>
                  <a:pt x="629782" y="214532"/>
                  <a:pt x="610787" y="214311"/>
                  <a:pt x="591793" y="214072"/>
                </a:cubicBezTo>
                <a:cubicBezTo>
                  <a:pt x="553841" y="213593"/>
                  <a:pt x="515889" y="212985"/>
                  <a:pt x="477955" y="213795"/>
                </a:cubicBezTo>
                <a:cubicBezTo>
                  <a:pt x="467307" y="214016"/>
                  <a:pt x="463125" y="218143"/>
                  <a:pt x="463125" y="228866"/>
                </a:cubicBezTo>
                <a:cubicBezTo>
                  <a:pt x="463143" y="311476"/>
                  <a:pt x="463161" y="394104"/>
                  <a:pt x="463198" y="476714"/>
                </a:cubicBezTo>
                <a:cubicBezTo>
                  <a:pt x="463198" y="488744"/>
                  <a:pt x="466809" y="492337"/>
                  <a:pt x="479005" y="492337"/>
                </a:cubicBezTo>
                <a:cubicBezTo>
                  <a:pt x="590190" y="492282"/>
                  <a:pt x="701393" y="492190"/>
                  <a:pt x="812577" y="492134"/>
                </a:cubicBezTo>
                <a:cubicBezTo>
                  <a:pt x="860773" y="492097"/>
                  <a:pt x="908968" y="492097"/>
                  <a:pt x="957163" y="492116"/>
                </a:cubicBezTo>
                <a:cubicBezTo>
                  <a:pt x="988851" y="492134"/>
                  <a:pt x="1019305" y="505767"/>
                  <a:pt x="1040842" y="529368"/>
                </a:cubicBezTo>
                <a:cubicBezTo>
                  <a:pt x="1046590" y="535650"/>
                  <a:pt x="1067021" y="571133"/>
                  <a:pt x="1072346" y="595028"/>
                </a:cubicBezTo>
                <a:cubicBezTo>
                  <a:pt x="1075183" y="607740"/>
                  <a:pt x="1073727" y="617173"/>
                  <a:pt x="1063558" y="617210"/>
                </a:cubicBezTo>
                <a:cubicBezTo>
                  <a:pt x="1021203" y="617228"/>
                  <a:pt x="19105" y="617302"/>
                  <a:pt x="7056" y="617265"/>
                </a:cubicBezTo>
                <a:cubicBezTo>
                  <a:pt x="1474" y="617247"/>
                  <a:pt x="0" y="615791"/>
                  <a:pt x="0" y="610246"/>
                </a:cubicBezTo>
                <a:cubicBezTo>
                  <a:pt x="-37" y="579074"/>
                  <a:pt x="12104" y="542374"/>
                  <a:pt x="36902" y="522275"/>
                </a:cubicBezTo>
                <a:cubicBezTo>
                  <a:pt x="44419" y="516176"/>
                  <a:pt x="54441" y="512842"/>
                  <a:pt x="60705" y="505307"/>
                </a:cubicBezTo>
                <a:cubicBezTo>
                  <a:pt x="66508" y="498324"/>
                  <a:pt x="67927" y="487842"/>
                  <a:pt x="69014" y="479164"/>
                </a:cubicBezTo>
                <a:cubicBezTo>
                  <a:pt x="74909" y="432295"/>
                  <a:pt x="105731" y="248781"/>
                  <a:pt x="106523" y="203939"/>
                </a:cubicBezTo>
                <a:cubicBezTo>
                  <a:pt x="106579" y="200733"/>
                  <a:pt x="104884" y="198522"/>
                  <a:pt x="100978" y="197767"/>
                </a:cubicBezTo>
                <a:cubicBezTo>
                  <a:pt x="93074" y="196220"/>
                  <a:pt x="85189" y="197307"/>
                  <a:pt x="77304" y="197012"/>
                </a:cubicBezTo>
                <a:cubicBezTo>
                  <a:pt x="69530" y="196717"/>
                  <a:pt x="69345" y="196809"/>
                  <a:pt x="69345" y="188813"/>
                </a:cubicBezTo>
                <a:cubicBezTo>
                  <a:pt x="69327" y="161621"/>
                  <a:pt x="69640" y="69725"/>
                  <a:pt x="69548" y="50971"/>
                </a:cubicBezTo>
                <a:cubicBezTo>
                  <a:pt x="69530" y="46365"/>
                  <a:pt x="71464" y="45093"/>
                  <a:pt x="75775" y="45130"/>
                </a:cubicBezTo>
                <a:cubicBezTo>
                  <a:pt x="101254" y="45296"/>
                  <a:pt x="126734" y="44872"/>
                  <a:pt x="152195" y="45499"/>
                </a:cubicBezTo>
                <a:cubicBezTo>
                  <a:pt x="161093" y="45720"/>
                  <a:pt x="167320" y="41906"/>
                  <a:pt x="172921" y="36250"/>
                </a:cubicBezTo>
                <a:cubicBezTo>
                  <a:pt x="197442" y="11434"/>
                  <a:pt x="235450" y="-688"/>
                  <a:pt x="269791" y="3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3" name="Google Shape;1143;p95"/>
          <p:cNvSpPr txBox="1">
            <a:spLocks noGrp="1"/>
          </p:cNvSpPr>
          <p:nvPr>
            <p:ph type="body" idx="1"/>
          </p:nvPr>
        </p:nvSpPr>
        <p:spPr>
          <a:xfrm>
            <a:off x="3376350" y="0"/>
            <a:ext cx="2391300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100"/>
              <a:buNone/>
            </a:pPr>
            <a:r>
              <a:rPr lang="zh-TW" sz="3000" b="1">
                <a:solidFill>
                  <a:schemeClr val="accent2"/>
                </a:solidFill>
              </a:rPr>
              <a:t>決策樹分析</a:t>
            </a:r>
            <a:endParaRPr sz="1100"/>
          </a:p>
        </p:txBody>
      </p:sp>
      <p:sp>
        <p:nvSpPr>
          <p:cNvPr id="1144" name="Google Shape;1144;p95"/>
          <p:cNvSpPr txBox="1"/>
          <p:nvPr/>
        </p:nvSpPr>
        <p:spPr>
          <a:xfrm>
            <a:off x="5704453" y="976175"/>
            <a:ext cx="156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0" rIns="2700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 b="1">
                <a:solidFill>
                  <a:srgbClr val="010101"/>
                </a:solidFill>
              </a:rPr>
              <a:t>有效率</a:t>
            </a:r>
            <a:endParaRPr sz="3000" b="1">
              <a:solidFill>
                <a:srgbClr val="010101"/>
              </a:solidFill>
            </a:endParaRPr>
          </a:p>
        </p:txBody>
      </p:sp>
      <p:sp>
        <p:nvSpPr>
          <p:cNvPr id="1145" name="Google Shape;1145;p95"/>
          <p:cNvSpPr txBox="1"/>
          <p:nvPr/>
        </p:nvSpPr>
        <p:spPr>
          <a:xfrm>
            <a:off x="5514999" y="4375025"/>
            <a:ext cx="194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0" rIns="2700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 b="1">
                <a:solidFill>
                  <a:srgbClr val="010101"/>
                </a:solidFill>
              </a:rPr>
              <a:t>沒有效率</a:t>
            </a:r>
            <a:endParaRPr sz="3000" b="1">
              <a:solidFill>
                <a:srgbClr val="010101"/>
              </a:solidFill>
            </a:endParaRPr>
          </a:p>
        </p:txBody>
      </p:sp>
      <p:sp>
        <p:nvSpPr>
          <p:cNvPr id="1146" name="Google Shape;1146;p95"/>
          <p:cNvSpPr txBox="1"/>
          <p:nvPr/>
        </p:nvSpPr>
        <p:spPr>
          <a:xfrm>
            <a:off x="178000" y="2934300"/>
            <a:ext cx="4387800" cy="20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0" rIns="2700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 dirty="0">
                <a:solidFill>
                  <a:schemeClr val="dk1"/>
                </a:solidFill>
              </a:rPr>
              <a:t>激勵金額</a:t>
            </a:r>
            <a:r>
              <a:rPr lang="zh-TW" sz="2600" dirty="0">
                <a:solidFill>
                  <a:srgbClr val="FF0000"/>
                </a:solidFill>
              </a:rPr>
              <a:t>過低</a:t>
            </a:r>
            <a:r>
              <a:rPr lang="zh-TW" sz="2600" dirty="0">
                <a:solidFill>
                  <a:schemeClr val="dk1"/>
                </a:solidFill>
              </a:rPr>
              <a:t>(小於44)時</a:t>
            </a:r>
            <a:endParaRPr sz="2600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 dirty="0" smtClean="0">
                <a:solidFill>
                  <a:schemeClr val="dk1"/>
                </a:solidFill>
              </a:rPr>
              <a:t>1.生產</a:t>
            </a:r>
            <a:r>
              <a:rPr lang="zh-TW" sz="2600" dirty="0">
                <a:solidFill>
                  <a:schemeClr val="dk1"/>
                </a:solidFill>
              </a:rPr>
              <a:t>目標太高且團隊員工</a:t>
            </a:r>
            <a:endParaRPr sz="2600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 dirty="0">
                <a:solidFill>
                  <a:schemeClr val="dk1"/>
                </a:solidFill>
              </a:rPr>
              <a:t>   </a:t>
            </a:r>
            <a:r>
              <a:rPr lang="zh-TW" sz="2600" dirty="0" smtClean="0">
                <a:solidFill>
                  <a:schemeClr val="dk1"/>
                </a:solidFill>
              </a:rPr>
              <a:t>數</a:t>
            </a:r>
            <a:r>
              <a:rPr lang="zh-TW" sz="2600" dirty="0">
                <a:solidFill>
                  <a:schemeClr val="dk1"/>
                </a:solidFill>
              </a:rPr>
              <a:t>過少，分配時間也少</a:t>
            </a:r>
            <a:endParaRPr sz="2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600" dirty="0" smtClean="0">
                <a:solidFill>
                  <a:schemeClr val="dk1"/>
                </a:solidFill>
              </a:rPr>
              <a:t>2.生產</a:t>
            </a:r>
            <a:r>
              <a:rPr lang="zh-TW" sz="2600" dirty="0">
                <a:solidFill>
                  <a:schemeClr val="dk1"/>
                </a:solidFill>
              </a:rPr>
              <a:t>目標太低，團隊員工  </a:t>
            </a:r>
            <a:br>
              <a:rPr lang="zh-TW" sz="2600" dirty="0">
                <a:solidFill>
                  <a:schemeClr val="dk1"/>
                </a:solidFill>
              </a:rPr>
            </a:br>
            <a:r>
              <a:rPr lang="zh-TW" sz="2600" dirty="0">
                <a:solidFill>
                  <a:schemeClr val="dk1"/>
                </a:solidFill>
              </a:rPr>
              <a:t>  </a:t>
            </a:r>
            <a:r>
              <a:rPr lang="zh-TW" sz="2600" dirty="0" smtClean="0">
                <a:solidFill>
                  <a:schemeClr val="dk1"/>
                </a:solidFill>
              </a:rPr>
              <a:t> </a:t>
            </a:r>
            <a:r>
              <a:rPr lang="zh-TW" sz="2600" dirty="0">
                <a:solidFill>
                  <a:schemeClr val="dk1"/>
                </a:solidFill>
              </a:rPr>
              <a:t>過少</a:t>
            </a:r>
            <a:endParaRPr sz="2600" dirty="0">
              <a:solidFill>
                <a:schemeClr val="dk1"/>
              </a:solidFill>
            </a:endParaRPr>
          </a:p>
        </p:txBody>
      </p:sp>
      <p:cxnSp>
        <p:nvCxnSpPr>
          <p:cNvPr id="1147" name="Google Shape;1147;p95"/>
          <p:cNvCxnSpPr>
            <a:stCxn id="1141" idx="3"/>
            <a:endCxn id="1144" idx="1"/>
          </p:cNvCxnSpPr>
          <p:nvPr/>
        </p:nvCxnSpPr>
        <p:spPr>
          <a:xfrm rot="10800000" flipH="1">
            <a:off x="4742150" y="1207000"/>
            <a:ext cx="962400" cy="46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48" name="Google Shape;1148;p95"/>
          <p:cNvCxnSpPr>
            <a:endCxn id="1145" idx="1"/>
          </p:cNvCxnSpPr>
          <p:nvPr/>
        </p:nvCxnSpPr>
        <p:spPr>
          <a:xfrm>
            <a:off x="4565799" y="3783575"/>
            <a:ext cx="949200" cy="82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3" name="Google Shape;1153;p96"/>
          <p:cNvGrpSpPr/>
          <p:nvPr/>
        </p:nvGrpSpPr>
        <p:grpSpPr>
          <a:xfrm>
            <a:off x="7755" y="1437884"/>
            <a:ext cx="7850520" cy="1440741"/>
            <a:chOff x="-3475325" y="811335"/>
            <a:chExt cx="14476342" cy="2656723"/>
          </a:xfrm>
        </p:grpSpPr>
        <p:sp>
          <p:nvSpPr>
            <p:cNvPr id="1154" name="Google Shape;1154;p96"/>
            <p:cNvSpPr/>
            <p:nvPr/>
          </p:nvSpPr>
          <p:spPr>
            <a:xfrm rot="10800000">
              <a:off x="-3475325" y="3200400"/>
              <a:ext cx="9610800" cy="228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96"/>
            <p:cNvSpPr/>
            <p:nvPr/>
          </p:nvSpPr>
          <p:spPr>
            <a:xfrm rot="2728727">
              <a:off x="7154962" y="448714"/>
              <a:ext cx="228474" cy="34135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96"/>
            <p:cNvSpPr/>
            <p:nvPr/>
          </p:nvSpPr>
          <p:spPr>
            <a:xfrm rot="-2724295" flipH="1">
              <a:off x="9541682" y="363686"/>
              <a:ext cx="228733" cy="3552021"/>
            </a:xfrm>
            <a:custGeom>
              <a:avLst/>
              <a:gdLst/>
              <a:ahLst/>
              <a:cxnLst/>
              <a:rect l="l" t="t" r="r" b="b"/>
              <a:pathLst>
                <a:path w="228600" h="3549958" extrusionOk="0">
                  <a:moveTo>
                    <a:pt x="0" y="0"/>
                  </a:moveTo>
                  <a:lnTo>
                    <a:pt x="0" y="3549958"/>
                  </a:lnTo>
                  <a:lnTo>
                    <a:pt x="10901" y="3549958"/>
                  </a:lnTo>
                  <a:lnTo>
                    <a:pt x="228600" y="3328731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7" name="Google Shape;1157;p96"/>
          <p:cNvGrpSpPr/>
          <p:nvPr/>
        </p:nvGrpSpPr>
        <p:grpSpPr>
          <a:xfrm rot="10800000">
            <a:off x="5065849" y="2934293"/>
            <a:ext cx="4085347" cy="1440741"/>
            <a:chOff x="3467646" y="811335"/>
            <a:chExt cx="7533371" cy="2656723"/>
          </a:xfrm>
        </p:grpSpPr>
        <p:sp>
          <p:nvSpPr>
            <p:cNvPr id="1158" name="Google Shape;1158;p96"/>
            <p:cNvSpPr/>
            <p:nvPr/>
          </p:nvSpPr>
          <p:spPr>
            <a:xfrm rot="10800000">
              <a:off x="3467646" y="3205456"/>
              <a:ext cx="2655600" cy="228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96"/>
            <p:cNvSpPr/>
            <p:nvPr/>
          </p:nvSpPr>
          <p:spPr>
            <a:xfrm rot="2728727">
              <a:off x="7154962" y="448714"/>
              <a:ext cx="228474" cy="34135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96"/>
            <p:cNvSpPr/>
            <p:nvPr/>
          </p:nvSpPr>
          <p:spPr>
            <a:xfrm rot="-2724295" flipH="1">
              <a:off x="9541682" y="363686"/>
              <a:ext cx="228733" cy="3552021"/>
            </a:xfrm>
            <a:custGeom>
              <a:avLst/>
              <a:gdLst/>
              <a:ahLst/>
              <a:cxnLst/>
              <a:rect l="l" t="t" r="r" b="b"/>
              <a:pathLst>
                <a:path w="228600" h="3549958" extrusionOk="0">
                  <a:moveTo>
                    <a:pt x="0" y="0"/>
                  </a:moveTo>
                  <a:lnTo>
                    <a:pt x="0" y="3549958"/>
                  </a:lnTo>
                  <a:lnTo>
                    <a:pt x="10901" y="3549958"/>
                  </a:lnTo>
                  <a:lnTo>
                    <a:pt x="228600" y="3328731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1" name="Google Shape;1161;p96"/>
          <p:cNvSpPr txBox="1"/>
          <p:nvPr/>
        </p:nvSpPr>
        <p:spPr>
          <a:xfrm>
            <a:off x="444950" y="1267600"/>
            <a:ext cx="429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0" rIns="27000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sz="2400" dirty="0">
                <a:solidFill>
                  <a:schemeClr val="dk1"/>
                </a:solidFill>
              </a:rPr>
              <a:t>生產目標</a:t>
            </a:r>
            <a:r>
              <a:rPr lang="zh-TW" sz="2400" dirty="0">
                <a:solidFill>
                  <a:srgbClr val="FF0000"/>
                </a:solidFill>
              </a:rPr>
              <a:t>較高</a:t>
            </a:r>
            <a:r>
              <a:rPr lang="zh-TW" sz="2400" dirty="0">
                <a:solidFill>
                  <a:schemeClr val="dk1"/>
                </a:solidFill>
              </a:rPr>
              <a:t> [</a:t>
            </a:r>
            <a:r>
              <a:rPr lang="zh-TW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0.775-0.8] 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sz="2400" dirty="0">
                <a:solidFill>
                  <a:schemeClr val="dk1"/>
                </a:solidFill>
                <a:sym typeface="Calibri"/>
              </a:rPr>
              <a:t>激勵金額</a:t>
            </a:r>
            <a:r>
              <a:rPr lang="zh-TW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較多</a:t>
            </a:r>
            <a:r>
              <a:rPr lang="zh-TW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[49.6-3600]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加班時間</a:t>
            </a:r>
            <a:r>
              <a:rPr lang="zh-TW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較長</a:t>
            </a:r>
            <a:r>
              <a:rPr lang="zh-TW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[6691-25920分鐘]</a:t>
            </a:r>
            <a:endParaRPr sz="2600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96"/>
          <p:cNvSpPr/>
          <p:nvPr/>
        </p:nvSpPr>
        <p:spPr>
          <a:xfrm>
            <a:off x="5911123" y="2501153"/>
            <a:ext cx="1154145" cy="746287"/>
          </a:xfrm>
          <a:custGeom>
            <a:avLst/>
            <a:gdLst/>
            <a:ahLst/>
            <a:cxnLst/>
            <a:rect l="l" t="t" r="r" b="b"/>
            <a:pathLst>
              <a:path w="1073623" h="694220" extrusionOk="0">
                <a:moveTo>
                  <a:pt x="7277" y="642156"/>
                </a:moveTo>
                <a:cubicBezTo>
                  <a:pt x="32241" y="642193"/>
                  <a:pt x="1032827" y="642156"/>
                  <a:pt x="1063115" y="642174"/>
                </a:cubicBezTo>
                <a:cubicBezTo>
                  <a:pt x="1070245" y="642174"/>
                  <a:pt x="1071092" y="643022"/>
                  <a:pt x="1071111" y="650188"/>
                </a:cubicBezTo>
                <a:cubicBezTo>
                  <a:pt x="1071129" y="661721"/>
                  <a:pt x="1071129" y="673254"/>
                  <a:pt x="1070982" y="684769"/>
                </a:cubicBezTo>
                <a:cubicBezTo>
                  <a:pt x="1070871" y="692967"/>
                  <a:pt x="1069527" y="694091"/>
                  <a:pt x="1061291" y="694091"/>
                </a:cubicBezTo>
                <a:cubicBezTo>
                  <a:pt x="959595" y="694073"/>
                  <a:pt x="69861" y="694036"/>
                  <a:pt x="7038" y="694220"/>
                </a:cubicBezTo>
                <a:cubicBezTo>
                  <a:pt x="2229" y="694238"/>
                  <a:pt x="921" y="691936"/>
                  <a:pt x="884" y="688067"/>
                </a:cubicBezTo>
                <a:cubicBezTo>
                  <a:pt x="755" y="674304"/>
                  <a:pt x="737" y="660542"/>
                  <a:pt x="774" y="646780"/>
                </a:cubicBezTo>
                <a:cubicBezTo>
                  <a:pt x="792" y="642432"/>
                  <a:pt x="3924" y="642137"/>
                  <a:pt x="7277" y="642156"/>
                </a:cubicBezTo>
                <a:close/>
                <a:moveTo>
                  <a:pt x="338860" y="410464"/>
                </a:moveTo>
                <a:cubicBezTo>
                  <a:pt x="334769" y="410464"/>
                  <a:pt x="331453" y="413780"/>
                  <a:pt x="331453" y="417870"/>
                </a:cubicBezTo>
                <a:lnTo>
                  <a:pt x="331453" y="451271"/>
                </a:lnTo>
                <a:cubicBezTo>
                  <a:pt x="331453" y="455361"/>
                  <a:pt x="334769" y="458677"/>
                  <a:pt x="338860" y="458677"/>
                </a:cubicBezTo>
                <a:lnTo>
                  <a:pt x="358241" y="458677"/>
                </a:lnTo>
                <a:cubicBezTo>
                  <a:pt x="362331" y="458677"/>
                  <a:pt x="365647" y="455361"/>
                  <a:pt x="365647" y="451271"/>
                </a:cubicBezTo>
                <a:lnTo>
                  <a:pt x="365647" y="417870"/>
                </a:lnTo>
                <a:cubicBezTo>
                  <a:pt x="365647" y="413780"/>
                  <a:pt x="362331" y="410464"/>
                  <a:pt x="358241" y="410464"/>
                </a:cubicBezTo>
                <a:close/>
                <a:moveTo>
                  <a:pt x="185025" y="410464"/>
                </a:moveTo>
                <a:cubicBezTo>
                  <a:pt x="180935" y="410464"/>
                  <a:pt x="177619" y="413780"/>
                  <a:pt x="177619" y="417870"/>
                </a:cubicBezTo>
                <a:lnTo>
                  <a:pt x="177619" y="451271"/>
                </a:lnTo>
                <a:cubicBezTo>
                  <a:pt x="177619" y="455361"/>
                  <a:pt x="180935" y="458677"/>
                  <a:pt x="185025" y="458677"/>
                </a:cubicBezTo>
                <a:lnTo>
                  <a:pt x="204406" y="458677"/>
                </a:lnTo>
                <a:cubicBezTo>
                  <a:pt x="208496" y="458677"/>
                  <a:pt x="211812" y="455361"/>
                  <a:pt x="211812" y="451271"/>
                </a:cubicBezTo>
                <a:lnTo>
                  <a:pt x="211812" y="417870"/>
                </a:lnTo>
                <a:cubicBezTo>
                  <a:pt x="211812" y="413780"/>
                  <a:pt x="208496" y="410464"/>
                  <a:pt x="204406" y="410464"/>
                </a:cubicBezTo>
                <a:close/>
                <a:moveTo>
                  <a:pt x="271633" y="400994"/>
                </a:moveTo>
                <a:cubicBezTo>
                  <a:pt x="253081" y="400994"/>
                  <a:pt x="238047" y="416028"/>
                  <a:pt x="238047" y="434580"/>
                </a:cubicBezTo>
                <a:cubicBezTo>
                  <a:pt x="238047" y="453132"/>
                  <a:pt x="253081" y="468165"/>
                  <a:pt x="271633" y="468165"/>
                </a:cubicBezTo>
                <a:cubicBezTo>
                  <a:pt x="290185" y="468165"/>
                  <a:pt x="305219" y="453132"/>
                  <a:pt x="305219" y="434580"/>
                </a:cubicBezTo>
                <a:cubicBezTo>
                  <a:pt x="305219" y="416028"/>
                  <a:pt x="290185" y="400994"/>
                  <a:pt x="271633" y="400994"/>
                </a:cubicBezTo>
                <a:close/>
                <a:moveTo>
                  <a:pt x="885441" y="388688"/>
                </a:moveTo>
                <a:cubicBezTo>
                  <a:pt x="887579" y="388688"/>
                  <a:pt x="889310" y="390420"/>
                  <a:pt x="889310" y="392557"/>
                </a:cubicBezTo>
                <a:lnTo>
                  <a:pt x="889310" y="422531"/>
                </a:lnTo>
                <a:cubicBezTo>
                  <a:pt x="889310" y="425295"/>
                  <a:pt x="886565" y="430066"/>
                  <a:pt x="885441" y="430066"/>
                </a:cubicBezTo>
                <a:cubicBezTo>
                  <a:pt x="884133" y="430066"/>
                  <a:pt x="881572" y="425516"/>
                  <a:pt x="881572" y="422531"/>
                </a:cubicBezTo>
                <a:lnTo>
                  <a:pt x="881572" y="392557"/>
                </a:lnTo>
                <a:cubicBezTo>
                  <a:pt x="881572" y="390420"/>
                  <a:pt x="883304" y="388688"/>
                  <a:pt x="885441" y="388688"/>
                </a:cubicBezTo>
                <a:close/>
                <a:moveTo>
                  <a:pt x="855504" y="345218"/>
                </a:moveTo>
                <a:cubicBezTo>
                  <a:pt x="862418" y="345217"/>
                  <a:pt x="871061" y="345222"/>
                  <a:pt x="880079" y="345230"/>
                </a:cubicBezTo>
                <a:cubicBezTo>
                  <a:pt x="898116" y="345246"/>
                  <a:pt x="917654" y="345274"/>
                  <a:pt x="927870" y="345283"/>
                </a:cubicBezTo>
                <a:cubicBezTo>
                  <a:pt x="935718" y="345283"/>
                  <a:pt x="936399" y="346038"/>
                  <a:pt x="936565" y="353813"/>
                </a:cubicBezTo>
                <a:cubicBezTo>
                  <a:pt x="936621" y="356871"/>
                  <a:pt x="936455" y="359893"/>
                  <a:pt x="937284" y="362987"/>
                </a:cubicBezTo>
                <a:cubicBezTo>
                  <a:pt x="938481" y="367483"/>
                  <a:pt x="933949" y="372420"/>
                  <a:pt x="929141" y="372420"/>
                </a:cubicBezTo>
                <a:cubicBezTo>
                  <a:pt x="914384" y="372438"/>
                  <a:pt x="856313" y="372475"/>
                  <a:pt x="842053" y="372438"/>
                </a:cubicBezTo>
                <a:cubicBezTo>
                  <a:pt x="835292" y="372420"/>
                  <a:pt x="832694" y="369841"/>
                  <a:pt x="832676" y="363172"/>
                </a:cubicBezTo>
                <a:cubicBezTo>
                  <a:pt x="832676" y="359745"/>
                  <a:pt x="832621" y="356300"/>
                  <a:pt x="832916" y="352873"/>
                </a:cubicBezTo>
                <a:cubicBezTo>
                  <a:pt x="833431" y="346646"/>
                  <a:pt x="834924" y="345301"/>
                  <a:pt x="841298" y="345246"/>
                </a:cubicBezTo>
                <a:cubicBezTo>
                  <a:pt x="843403" y="345228"/>
                  <a:pt x="848589" y="345220"/>
                  <a:pt x="855504" y="345218"/>
                </a:cubicBezTo>
                <a:close/>
                <a:moveTo>
                  <a:pt x="338896" y="298192"/>
                </a:moveTo>
                <a:cubicBezTo>
                  <a:pt x="334806" y="298192"/>
                  <a:pt x="331490" y="301509"/>
                  <a:pt x="331490" y="305598"/>
                </a:cubicBezTo>
                <a:lnTo>
                  <a:pt x="331490" y="339000"/>
                </a:lnTo>
                <a:cubicBezTo>
                  <a:pt x="331490" y="343090"/>
                  <a:pt x="334806" y="346406"/>
                  <a:pt x="338896" y="346406"/>
                </a:cubicBezTo>
                <a:lnTo>
                  <a:pt x="358278" y="346406"/>
                </a:lnTo>
                <a:cubicBezTo>
                  <a:pt x="362368" y="346406"/>
                  <a:pt x="365684" y="343090"/>
                  <a:pt x="365684" y="339000"/>
                </a:cubicBezTo>
                <a:lnTo>
                  <a:pt x="365684" y="305598"/>
                </a:lnTo>
                <a:cubicBezTo>
                  <a:pt x="365684" y="301509"/>
                  <a:pt x="362368" y="298192"/>
                  <a:pt x="358278" y="298192"/>
                </a:cubicBezTo>
                <a:close/>
                <a:moveTo>
                  <a:pt x="287587" y="298192"/>
                </a:moveTo>
                <a:cubicBezTo>
                  <a:pt x="283497" y="298192"/>
                  <a:pt x="280181" y="301509"/>
                  <a:pt x="280181" y="305598"/>
                </a:cubicBezTo>
                <a:lnTo>
                  <a:pt x="280181" y="339000"/>
                </a:lnTo>
                <a:cubicBezTo>
                  <a:pt x="280181" y="343090"/>
                  <a:pt x="283497" y="346406"/>
                  <a:pt x="287587" y="346406"/>
                </a:cubicBezTo>
                <a:lnTo>
                  <a:pt x="306969" y="346406"/>
                </a:lnTo>
                <a:cubicBezTo>
                  <a:pt x="311059" y="346406"/>
                  <a:pt x="314375" y="343090"/>
                  <a:pt x="314375" y="339000"/>
                </a:cubicBezTo>
                <a:lnTo>
                  <a:pt x="314375" y="305598"/>
                </a:lnTo>
                <a:cubicBezTo>
                  <a:pt x="314375" y="301509"/>
                  <a:pt x="311059" y="298192"/>
                  <a:pt x="306969" y="298192"/>
                </a:cubicBezTo>
                <a:close/>
                <a:moveTo>
                  <a:pt x="236297" y="298192"/>
                </a:moveTo>
                <a:cubicBezTo>
                  <a:pt x="232207" y="298192"/>
                  <a:pt x="228891" y="301509"/>
                  <a:pt x="228891" y="305598"/>
                </a:cubicBezTo>
                <a:lnTo>
                  <a:pt x="228891" y="339000"/>
                </a:lnTo>
                <a:cubicBezTo>
                  <a:pt x="228891" y="343090"/>
                  <a:pt x="232207" y="346406"/>
                  <a:pt x="236297" y="346406"/>
                </a:cubicBezTo>
                <a:lnTo>
                  <a:pt x="255678" y="346406"/>
                </a:lnTo>
                <a:cubicBezTo>
                  <a:pt x="259768" y="346406"/>
                  <a:pt x="263084" y="343090"/>
                  <a:pt x="263084" y="339000"/>
                </a:cubicBezTo>
                <a:lnTo>
                  <a:pt x="263084" y="305598"/>
                </a:lnTo>
                <a:cubicBezTo>
                  <a:pt x="263084" y="301509"/>
                  <a:pt x="259768" y="298192"/>
                  <a:pt x="255678" y="298192"/>
                </a:cubicBezTo>
                <a:close/>
                <a:moveTo>
                  <a:pt x="184988" y="298192"/>
                </a:moveTo>
                <a:cubicBezTo>
                  <a:pt x="180898" y="298192"/>
                  <a:pt x="177582" y="301509"/>
                  <a:pt x="177582" y="305598"/>
                </a:cubicBezTo>
                <a:lnTo>
                  <a:pt x="177582" y="339000"/>
                </a:lnTo>
                <a:cubicBezTo>
                  <a:pt x="177582" y="343090"/>
                  <a:pt x="180898" y="346406"/>
                  <a:pt x="184988" y="346406"/>
                </a:cubicBezTo>
                <a:lnTo>
                  <a:pt x="204369" y="346406"/>
                </a:lnTo>
                <a:cubicBezTo>
                  <a:pt x="208459" y="346406"/>
                  <a:pt x="211776" y="343090"/>
                  <a:pt x="211776" y="339000"/>
                </a:cubicBezTo>
                <a:lnTo>
                  <a:pt x="211776" y="305598"/>
                </a:lnTo>
                <a:cubicBezTo>
                  <a:pt x="211776" y="301509"/>
                  <a:pt x="208459" y="298192"/>
                  <a:pt x="204369" y="298192"/>
                </a:cubicBezTo>
                <a:close/>
                <a:moveTo>
                  <a:pt x="185246" y="214882"/>
                </a:moveTo>
                <a:cubicBezTo>
                  <a:pt x="180990" y="214882"/>
                  <a:pt x="177527" y="218327"/>
                  <a:pt x="177527" y="222602"/>
                </a:cubicBezTo>
                <a:lnTo>
                  <a:pt x="177527" y="265141"/>
                </a:lnTo>
                <a:cubicBezTo>
                  <a:pt x="177527" y="269397"/>
                  <a:pt x="180972" y="272860"/>
                  <a:pt x="185246" y="272860"/>
                </a:cubicBezTo>
                <a:lnTo>
                  <a:pt x="357707" y="272860"/>
                </a:lnTo>
                <a:cubicBezTo>
                  <a:pt x="361962" y="272860"/>
                  <a:pt x="365426" y="269415"/>
                  <a:pt x="365426" y="265141"/>
                </a:cubicBezTo>
                <a:lnTo>
                  <a:pt x="365426" y="222602"/>
                </a:lnTo>
                <a:cubicBezTo>
                  <a:pt x="365426" y="218346"/>
                  <a:pt x="361981" y="214882"/>
                  <a:pt x="357707" y="214882"/>
                </a:cubicBezTo>
                <a:close/>
                <a:moveTo>
                  <a:pt x="269791" y="30"/>
                </a:moveTo>
                <a:cubicBezTo>
                  <a:pt x="307134" y="804"/>
                  <a:pt x="701614" y="933"/>
                  <a:pt x="861344" y="933"/>
                </a:cubicBezTo>
                <a:cubicBezTo>
                  <a:pt x="872287" y="933"/>
                  <a:pt x="872306" y="933"/>
                  <a:pt x="872306" y="11747"/>
                </a:cubicBezTo>
                <a:cubicBezTo>
                  <a:pt x="872324" y="71310"/>
                  <a:pt x="872287" y="130854"/>
                  <a:pt x="872361" y="190416"/>
                </a:cubicBezTo>
                <a:cubicBezTo>
                  <a:pt x="872361" y="196791"/>
                  <a:pt x="873263" y="202870"/>
                  <a:pt x="879325" y="207052"/>
                </a:cubicBezTo>
                <a:cubicBezTo>
                  <a:pt x="884410" y="210571"/>
                  <a:pt x="889808" y="210184"/>
                  <a:pt x="892903" y="204860"/>
                </a:cubicBezTo>
                <a:cubicBezTo>
                  <a:pt x="895464" y="200420"/>
                  <a:pt x="897122" y="195685"/>
                  <a:pt x="897104" y="190287"/>
                </a:cubicBezTo>
                <a:cubicBezTo>
                  <a:pt x="896864" y="129177"/>
                  <a:pt x="896809" y="68086"/>
                  <a:pt x="896551" y="6976"/>
                </a:cubicBezTo>
                <a:cubicBezTo>
                  <a:pt x="896532" y="2757"/>
                  <a:pt x="898854" y="1080"/>
                  <a:pt x="902078" y="1117"/>
                </a:cubicBezTo>
                <a:cubicBezTo>
                  <a:pt x="942517" y="1578"/>
                  <a:pt x="978369" y="8523"/>
                  <a:pt x="1004548" y="42919"/>
                </a:cubicBezTo>
                <a:cubicBezTo>
                  <a:pt x="1024611" y="69283"/>
                  <a:pt x="1025790" y="97600"/>
                  <a:pt x="1026048" y="129214"/>
                </a:cubicBezTo>
                <a:cubicBezTo>
                  <a:pt x="1026251" y="154178"/>
                  <a:pt x="1026932" y="225992"/>
                  <a:pt x="1025256" y="236677"/>
                </a:cubicBezTo>
                <a:cubicBezTo>
                  <a:pt x="1023174" y="249886"/>
                  <a:pt x="1021811" y="265215"/>
                  <a:pt x="1015731" y="277098"/>
                </a:cubicBezTo>
                <a:cubicBezTo>
                  <a:pt x="1004880" y="293365"/>
                  <a:pt x="1000311" y="324574"/>
                  <a:pt x="977595" y="327301"/>
                </a:cubicBezTo>
                <a:cubicBezTo>
                  <a:pt x="946478" y="331041"/>
                  <a:pt x="816704" y="333841"/>
                  <a:pt x="787614" y="327430"/>
                </a:cubicBezTo>
                <a:cubicBezTo>
                  <a:pt x="776670" y="325017"/>
                  <a:pt x="769080" y="308896"/>
                  <a:pt x="762613" y="300643"/>
                </a:cubicBezTo>
                <a:cubicBezTo>
                  <a:pt x="753236" y="288667"/>
                  <a:pt x="743858" y="276674"/>
                  <a:pt x="734481" y="264699"/>
                </a:cubicBezTo>
                <a:cubicBezTo>
                  <a:pt x="722193" y="249021"/>
                  <a:pt x="710512" y="229031"/>
                  <a:pt x="695018" y="216301"/>
                </a:cubicBezTo>
                <a:cubicBezTo>
                  <a:pt x="686046" y="208950"/>
                  <a:pt x="659793" y="214514"/>
                  <a:pt x="648757" y="214514"/>
                </a:cubicBezTo>
                <a:cubicBezTo>
                  <a:pt x="629782" y="214532"/>
                  <a:pt x="610787" y="214311"/>
                  <a:pt x="591793" y="214072"/>
                </a:cubicBezTo>
                <a:cubicBezTo>
                  <a:pt x="553841" y="213593"/>
                  <a:pt x="515889" y="212985"/>
                  <a:pt x="477955" y="213795"/>
                </a:cubicBezTo>
                <a:cubicBezTo>
                  <a:pt x="467307" y="214016"/>
                  <a:pt x="463125" y="218143"/>
                  <a:pt x="463125" y="228866"/>
                </a:cubicBezTo>
                <a:cubicBezTo>
                  <a:pt x="463143" y="311476"/>
                  <a:pt x="463161" y="394104"/>
                  <a:pt x="463198" y="476714"/>
                </a:cubicBezTo>
                <a:cubicBezTo>
                  <a:pt x="463198" y="488744"/>
                  <a:pt x="466809" y="492337"/>
                  <a:pt x="479005" y="492337"/>
                </a:cubicBezTo>
                <a:cubicBezTo>
                  <a:pt x="590190" y="492282"/>
                  <a:pt x="701393" y="492190"/>
                  <a:pt x="812577" y="492134"/>
                </a:cubicBezTo>
                <a:cubicBezTo>
                  <a:pt x="860773" y="492097"/>
                  <a:pt x="908968" y="492097"/>
                  <a:pt x="957163" y="492116"/>
                </a:cubicBezTo>
                <a:cubicBezTo>
                  <a:pt x="988851" y="492134"/>
                  <a:pt x="1019305" y="505767"/>
                  <a:pt x="1040842" y="529368"/>
                </a:cubicBezTo>
                <a:cubicBezTo>
                  <a:pt x="1046590" y="535650"/>
                  <a:pt x="1067021" y="571133"/>
                  <a:pt x="1072346" y="595028"/>
                </a:cubicBezTo>
                <a:cubicBezTo>
                  <a:pt x="1075183" y="607740"/>
                  <a:pt x="1073727" y="617173"/>
                  <a:pt x="1063558" y="617210"/>
                </a:cubicBezTo>
                <a:cubicBezTo>
                  <a:pt x="1021203" y="617228"/>
                  <a:pt x="19105" y="617302"/>
                  <a:pt x="7056" y="617265"/>
                </a:cubicBezTo>
                <a:cubicBezTo>
                  <a:pt x="1474" y="617247"/>
                  <a:pt x="0" y="615791"/>
                  <a:pt x="0" y="610246"/>
                </a:cubicBezTo>
                <a:cubicBezTo>
                  <a:pt x="-37" y="579074"/>
                  <a:pt x="12104" y="542374"/>
                  <a:pt x="36902" y="522275"/>
                </a:cubicBezTo>
                <a:cubicBezTo>
                  <a:pt x="44419" y="516176"/>
                  <a:pt x="54441" y="512842"/>
                  <a:pt x="60705" y="505307"/>
                </a:cubicBezTo>
                <a:cubicBezTo>
                  <a:pt x="66508" y="498324"/>
                  <a:pt x="67927" y="487842"/>
                  <a:pt x="69014" y="479164"/>
                </a:cubicBezTo>
                <a:cubicBezTo>
                  <a:pt x="74909" y="432295"/>
                  <a:pt x="105731" y="248781"/>
                  <a:pt x="106523" y="203939"/>
                </a:cubicBezTo>
                <a:cubicBezTo>
                  <a:pt x="106579" y="200733"/>
                  <a:pt x="104884" y="198522"/>
                  <a:pt x="100978" y="197767"/>
                </a:cubicBezTo>
                <a:cubicBezTo>
                  <a:pt x="93074" y="196220"/>
                  <a:pt x="85189" y="197307"/>
                  <a:pt x="77304" y="197012"/>
                </a:cubicBezTo>
                <a:cubicBezTo>
                  <a:pt x="69530" y="196717"/>
                  <a:pt x="69345" y="196809"/>
                  <a:pt x="69345" y="188813"/>
                </a:cubicBezTo>
                <a:cubicBezTo>
                  <a:pt x="69327" y="161621"/>
                  <a:pt x="69640" y="69725"/>
                  <a:pt x="69548" y="50971"/>
                </a:cubicBezTo>
                <a:cubicBezTo>
                  <a:pt x="69530" y="46365"/>
                  <a:pt x="71464" y="45093"/>
                  <a:pt x="75775" y="45130"/>
                </a:cubicBezTo>
                <a:cubicBezTo>
                  <a:pt x="101254" y="45296"/>
                  <a:pt x="126734" y="44872"/>
                  <a:pt x="152195" y="45499"/>
                </a:cubicBezTo>
                <a:cubicBezTo>
                  <a:pt x="161093" y="45720"/>
                  <a:pt x="167320" y="41906"/>
                  <a:pt x="172921" y="36250"/>
                </a:cubicBezTo>
                <a:cubicBezTo>
                  <a:pt x="197442" y="11434"/>
                  <a:pt x="235450" y="-688"/>
                  <a:pt x="269791" y="3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96"/>
          <p:cNvSpPr txBox="1">
            <a:spLocks noGrp="1"/>
          </p:cNvSpPr>
          <p:nvPr>
            <p:ph type="body" idx="1"/>
          </p:nvPr>
        </p:nvSpPr>
        <p:spPr>
          <a:xfrm>
            <a:off x="3376350" y="0"/>
            <a:ext cx="2391300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100"/>
              <a:buNone/>
            </a:pPr>
            <a:r>
              <a:rPr lang="zh-TW" sz="3000" b="1">
                <a:solidFill>
                  <a:schemeClr val="accent2"/>
                </a:solidFill>
              </a:rPr>
              <a:t>關聯法則</a:t>
            </a:r>
            <a:endParaRPr sz="1100"/>
          </a:p>
        </p:txBody>
      </p:sp>
      <p:sp>
        <p:nvSpPr>
          <p:cNvPr id="1164" name="Google Shape;1164;p96"/>
          <p:cNvSpPr txBox="1"/>
          <p:nvPr/>
        </p:nvSpPr>
        <p:spPr>
          <a:xfrm>
            <a:off x="5704453" y="976175"/>
            <a:ext cx="156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0" rIns="2700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 b="1">
                <a:solidFill>
                  <a:srgbClr val="010101"/>
                </a:solidFill>
              </a:rPr>
              <a:t>有效率</a:t>
            </a:r>
            <a:endParaRPr sz="3000" b="1">
              <a:solidFill>
                <a:srgbClr val="010101"/>
              </a:solidFill>
            </a:endParaRPr>
          </a:p>
        </p:txBody>
      </p:sp>
      <p:sp>
        <p:nvSpPr>
          <p:cNvPr id="1165" name="Google Shape;1165;p96"/>
          <p:cNvSpPr txBox="1"/>
          <p:nvPr/>
        </p:nvSpPr>
        <p:spPr>
          <a:xfrm>
            <a:off x="5514999" y="4375025"/>
            <a:ext cx="194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0" rIns="2700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 b="1">
                <a:solidFill>
                  <a:srgbClr val="010101"/>
                </a:solidFill>
              </a:rPr>
              <a:t>沒有效率</a:t>
            </a:r>
            <a:endParaRPr sz="3000" b="1">
              <a:solidFill>
                <a:srgbClr val="010101"/>
              </a:solidFill>
            </a:endParaRPr>
          </a:p>
        </p:txBody>
      </p:sp>
      <p:sp>
        <p:nvSpPr>
          <p:cNvPr id="1166" name="Google Shape;1166;p96"/>
          <p:cNvSpPr txBox="1"/>
          <p:nvPr/>
        </p:nvSpPr>
        <p:spPr>
          <a:xfrm>
            <a:off x="444950" y="3085325"/>
            <a:ext cx="4387800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0" rIns="27000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sz="2400" dirty="0">
                <a:solidFill>
                  <a:schemeClr val="dk1"/>
                </a:solidFill>
              </a:rPr>
              <a:t>生產目標</a:t>
            </a:r>
            <a:r>
              <a:rPr lang="zh-TW" sz="2400" dirty="0">
                <a:solidFill>
                  <a:srgbClr val="FF0000"/>
                </a:solidFill>
              </a:rPr>
              <a:t>過低 </a:t>
            </a:r>
            <a:r>
              <a:rPr lang="zh-TW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[0.07-0.725</a:t>
            </a:r>
            <a:r>
              <a:rPr lang="zh-TW" sz="2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sz="2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激勵</a:t>
            </a:r>
            <a:r>
              <a:rPr lang="zh-TW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金額</a:t>
            </a:r>
            <a:r>
              <a:rPr lang="zh-TW" sz="2400" dirty="0">
                <a:solidFill>
                  <a:srgbClr val="FF0000"/>
                </a:solidFill>
              </a:rPr>
              <a:t>過低</a:t>
            </a:r>
            <a:r>
              <a:rPr lang="zh-TW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TW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[10.6-49.5]</a:t>
            </a:r>
            <a:endParaRPr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67" name="Google Shape;1167;p96"/>
          <p:cNvCxnSpPr>
            <a:stCxn id="1161" idx="3"/>
            <a:endCxn id="1164" idx="1"/>
          </p:cNvCxnSpPr>
          <p:nvPr/>
        </p:nvCxnSpPr>
        <p:spPr>
          <a:xfrm rot="10800000" flipH="1">
            <a:off x="4742150" y="1207000"/>
            <a:ext cx="962400" cy="61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8" name="Google Shape;1168;p96"/>
          <p:cNvCxnSpPr>
            <a:endCxn id="1165" idx="1"/>
          </p:cNvCxnSpPr>
          <p:nvPr/>
        </p:nvCxnSpPr>
        <p:spPr>
          <a:xfrm>
            <a:off x="4565799" y="3783575"/>
            <a:ext cx="949200" cy="82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3" name="Google Shape;1173;p97"/>
          <p:cNvGrpSpPr/>
          <p:nvPr/>
        </p:nvGrpSpPr>
        <p:grpSpPr>
          <a:xfrm>
            <a:off x="7755" y="1437884"/>
            <a:ext cx="7850520" cy="1440741"/>
            <a:chOff x="-3475325" y="811335"/>
            <a:chExt cx="14476342" cy="2656723"/>
          </a:xfrm>
        </p:grpSpPr>
        <p:sp>
          <p:nvSpPr>
            <p:cNvPr id="1174" name="Google Shape;1174;p97"/>
            <p:cNvSpPr/>
            <p:nvPr/>
          </p:nvSpPr>
          <p:spPr>
            <a:xfrm rot="10800000">
              <a:off x="-3475325" y="3200400"/>
              <a:ext cx="9610800" cy="228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97"/>
            <p:cNvSpPr/>
            <p:nvPr/>
          </p:nvSpPr>
          <p:spPr>
            <a:xfrm rot="2728727">
              <a:off x="7154962" y="448714"/>
              <a:ext cx="228474" cy="34135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97"/>
            <p:cNvSpPr/>
            <p:nvPr/>
          </p:nvSpPr>
          <p:spPr>
            <a:xfrm rot="-2724295" flipH="1">
              <a:off x="9541682" y="363686"/>
              <a:ext cx="228733" cy="3552021"/>
            </a:xfrm>
            <a:custGeom>
              <a:avLst/>
              <a:gdLst/>
              <a:ahLst/>
              <a:cxnLst/>
              <a:rect l="l" t="t" r="r" b="b"/>
              <a:pathLst>
                <a:path w="228600" h="3549958" extrusionOk="0">
                  <a:moveTo>
                    <a:pt x="0" y="0"/>
                  </a:moveTo>
                  <a:lnTo>
                    <a:pt x="0" y="3549958"/>
                  </a:lnTo>
                  <a:lnTo>
                    <a:pt x="10901" y="3549958"/>
                  </a:lnTo>
                  <a:lnTo>
                    <a:pt x="228600" y="3328731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7" name="Google Shape;1177;p97"/>
          <p:cNvGrpSpPr/>
          <p:nvPr/>
        </p:nvGrpSpPr>
        <p:grpSpPr>
          <a:xfrm rot="10800000">
            <a:off x="5065849" y="2934293"/>
            <a:ext cx="4085347" cy="1440741"/>
            <a:chOff x="3467646" y="811335"/>
            <a:chExt cx="7533371" cy="2656723"/>
          </a:xfrm>
        </p:grpSpPr>
        <p:sp>
          <p:nvSpPr>
            <p:cNvPr id="1178" name="Google Shape;1178;p97"/>
            <p:cNvSpPr/>
            <p:nvPr/>
          </p:nvSpPr>
          <p:spPr>
            <a:xfrm rot="10800000">
              <a:off x="3467646" y="3205456"/>
              <a:ext cx="2655600" cy="228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97"/>
            <p:cNvSpPr/>
            <p:nvPr/>
          </p:nvSpPr>
          <p:spPr>
            <a:xfrm rot="2728727">
              <a:off x="7154962" y="448714"/>
              <a:ext cx="228474" cy="34135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97"/>
            <p:cNvSpPr/>
            <p:nvPr/>
          </p:nvSpPr>
          <p:spPr>
            <a:xfrm rot="-2724295" flipH="1">
              <a:off x="9541682" y="363686"/>
              <a:ext cx="228733" cy="3552021"/>
            </a:xfrm>
            <a:custGeom>
              <a:avLst/>
              <a:gdLst/>
              <a:ahLst/>
              <a:cxnLst/>
              <a:rect l="l" t="t" r="r" b="b"/>
              <a:pathLst>
                <a:path w="228600" h="3549958" extrusionOk="0">
                  <a:moveTo>
                    <a:pt x="0" y="0"/>
                  </a:moveTo>
                  <a:lnTo>
                    <a:pt x="0" y="3549958"/>
                  </a:lnTo>
                  <a:lnTo>
                    <a:pt x="10901" y="3549958"/>
                  </a:lnTo>
                  <a:lnTo>
                    <a:pt x="228600" y="3328731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1" name="Google Shape;1181;p97"/>
          <p:cNvSpPr txBox="1"/>
          <p:nvPr/>
        </p:nvSpPr>
        <p:spPr>
          <a:xfrm>
            <a:off x="683443" y="990706"/>
            <a:ext cx="3910800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0" rIns="27000" bIns="0" anchor="ctr" anchorCtr="0">
            <a:spAutoFit/>
          </a:bodyPr>
          <a:lstStyle/>
          <a:p>
            <a:pPr lvl="0"/>
            <a:r>
              <a:rPr lang="zh-TW" altLang="en-US" sz="2400" dirty="0" smtClean="0">
                <a:solidFill>
                  <a:schemeClr val="tx1"/>
                </a:solidFill>
              </a:rPr>
              <a:t>加班時間</a:t>
            </a:r>
            <a:r>
              <a:rPr lang="zh-TW" altLang="en-US" sz="2400" dirty="0" smtClean="0">
                <a:solidFill>
                  <a:schemeClr val="accent1"/>
                </a:solidFill>
              </a:rPr>
              <a:t>短</a:t>
            </a:r>
            <a:r>
              <a:rPr lang="en-US" altLang="zh-TW" sz="2400" dirty="0" smtClean="0">
                <a:solidFill>
                  <a:schemeClr val="tx1"/>
                </a:solidFill>
              </a:rPr>
              <a:t>+</a:t>
            </a:r>
            <a:r>
              <a:rPr lang="zh-TW" altLang="en-US" sz="2400" dirty="0" smtClean="0">
                <a:solidFill>
                  <a:schemeClr val="tx1"/>
                </a:solidFill>
              </a:rPr>
              <a:t>激勵獎金</a:t>
            </a:r>
            <a:r>
              <a:rPr lang="zh-TW" altLang="en-US" sz="2400" dirty="0" smtClean="0">
                <a:solidFill>
                  <a:schemeClr val="accent1"/>
                </a:solidFill>
              </a:rPr>
              <a:t>多</a:t>
            </a:r>
            <a:endParaRPr lang="en-US" altLang="zh-TW" sz="2400" dirty="0" smtClean="0">
              <a:solidFill>
                <a:schemeClr val="accent1"/>
              </a:solidFill>
            </a:endParaRPr>
          </a:p>
          <a:p>
            <a:pPr lvl="0"/>
            <a:r>
              <a:rPr lang="en-US" altLang="zh-TW" sz="2400" dirty="0" smtClean="0">
                <a:solidFill>
                  <a:schemeClr val="tx1"/>
                </a:solidFill>
              </a:rPr>
              <a:t>+</a:t>
            </a:r>
            <a:r>
              <a:rPr lang="zh-TW" altLang="en-US" sz="2400" dirty="0" smtClean="0">
                <a:solidFill>
                  <a:schemeClr val="tx1"/>
                </a:solidFill>
              </a:rPr>
              <a:t>沒有中斷時間以及閒置工人</a:t>
            </a:r>
            <a:endParaRPr lang="en-US" altLang="zh-TW" sz="2400" dirty="0" smtClean="0">
              <a:solidFill>
                <a:schemeClr val="tx1"/>
              </a:solidFill>
            </a:endParaRPr>
          </a:p>
          <a:p>
            <a:pPr lvl="0"/>
            <a:endParaRPr lang="en-US" altLang="zh-TW" sz="2000" dirty="0" smtClean="0">
              <a:solidFill>
                <a:schemeClr val="tx1"/>
              </a:solidFill>
            </a:endParaRPr>
          </a:p>
          <a:p>
            <a:pPr lvl="0"/>
            <a:r>
              <a:rPr lang="zh-TW" altLang="en-US" sz="2000" dirty="0" smtClean="0">
                <a:solidFill>
                  <a:schemeClr val="tx1"/>
                </a:solidFill>
              </a:rPr>
              <a:t>群集會比較有效率</a:t>
            </a:r>
            <a:endParaRPr lang="en-US" altLang="zh-TW" sz="2000" dirty="0" smtClean="0">
              <a:solidFill>
                <a:schemeClr val="tx1"/>
              </a:solidFill>
            </a:endParaRPr>
          </a:p>
        </p:txBody>
      </p:sp>
      <p:sp>
        <p:nvSpPr>
          <p:cNvPr id="1182" name="Google Shape;1182;p97"/>
          <p:cNvSpPr/>
          <p:nvPr/>
        </p:nvSpPr>
        <p:spPr>
          <a:xfrm>
            <a:off x="5911123" y="2501153"/>
            <a:ext cx="1154145" cy="746287"/>
          </a:xfrm>
          <a:custGeom>
            <a:avLst/>
            <a:gdLst/>
            <a:ahLst/>
            <a:cxnLst/>
            <a:rect l="l" t="t" r="r" b="b"/>
            <a:pathLst>
              <a:path w="1073623" h="694220" extrusionOk="0">
                <a:moveTo>
                  <a:pt x="7277" y="642156"/>
                </a:moveTo>
                <a:cubicBezTo>
                  <a:pt x="32241" y="642193"/>
                  <a:pt x="1032827" y="642156"/>
                  <a:pt x="1063115" y="642174"/>
                </a:cubicBezTo>
                <a:cubicBezTo>
                  <a:pt x="1070245" y="642174"/>
                  <a:pt x="1071092" y="643022"/>
                  <a:pt x="1071111" y="650188"/>
                </a:cubicBezTo>
                <a:cubicBezTo>
                  <a:pt x="1071129" y="661721"/>
                  <a:pt x="1071129" y="673254"/>
                  <a:pt x="1070982" y="684769"/>
                </a:cubicBezTo>
                <a:cubicBezTo>
                  <a:pt x="1070871" y="692967"/>
                  <a:pt x="1069527" y="694091"/>
                  <a:pt x="1061291" y="694091"/>
                </a:cubicBezTo>
                <a:cubicBezTo>
                  <a:pt x="959595" y="694073"/>
                  <a:pt x="69861" y="694036"/>
                  <a:pt x="7038" y="694220"/>
                </a:cubicBezTo>
                <a:cubicBezTo>
                  <a:pt x="2229" y="694238"/>
                  <a:pt x="921" y="691936"/>
                  <a:pt x="884" y="688067"/>
                </a:cubicBezTo>
                <a:cubicBezTo>
                  <a:pt x="755" y="674304"/>
                  <a:pt x="737" y="660542"/>
                  <a:pt x="774" y="646780"/>
                </a:cubicBezTo>
                <a:cubicBezTo>
                  <a:pt x="792" y="642432"/>
                  <a:pt x="3924" y="642137"/>
                  <a:pt x="7277" y="642156"/>
                </a:cubicBezTo>
                <a:close/>
                <a:moveTo>
                  <a:pt x="338860" y="410464"/>
                </a:moveTo>
                <a:cubicBezTo>
                  <a:pt x="334769" y="410464"/>
                  <a:pt x="331453" y="413780"/>
                  <a:pt x="331453" y="417870"/>
                </a:cubicBezTo>
                <a:lnTo>
                  <a:pt x="331453" y="451271"/>
                </a:lnTo>
                <a:cubicBezTo>
                  <a:pt x="331453" y="455361"/>
                  <a:pt x="334769" y="458677"/>
                  <a:pt x="338860" y="458677"/>
                </a:cubicBezTo>
                <a:lnTo>
                  <a:pt x="358241" y="458677"/>
                </a:lnTo>
                <a:cubicBezTo>
                  <a:pt x="362331" y="458677"/>
                  <a:pt x="365647" y="455361"/>
                  <a:pt x="365647" y="451271"/>
                </a:cubicBezTo>
                <a:lnTo>
                  <a:pt x="365647" y="417870"/>
                </a:lnTo>
                <a:cubicBezTo>
                  <a:pt x="365647" y="413780"/>
                  <a:pt x="362331" y="410464"/>
                  <a:pt x="358241" y="410464"/>
                </a:cubicBezTo>
                <a:close/>
                <a:moveTo>
                  <a:pt x="185025" y="410464"/>
                </a:moveTo>
                <a:cubicBezTo>
                  <a:pt x="180935" y="410464"/>
                  <a:pt x="177619" y="413780"/>
                  <a:pt x="177619" y="417870"/>
                </a:cubicBezTo>
                <a:lnTo>
                  <a:pt x="177619" y="451271"/>
                </a:lnTo>
                <a:cubicBezTo>
                  <a:pt x="177619" y="455361"/>
                  <a:pt x="180935" y="458677"/>
                  <a:pt x="185025" y="458677"/>
                </a:cubicBezTo>
                <a:lnTo>
                  <a:pt x="204406" y="458677"/>
                </a:lnTo>
                <a:cubicBezTo>
                  <a:pt x="208496" y="458677"/>
                  <a:pt x="211812" y="455361"/>
                  <a:pt x="211812" y="451271"/>
                </a:cubicBezTo>
                <a:lnTo>
                  <a:pt x="211812" y="417870"/>
                </a:lnTo>
                <a:cubicBezTo>
                  <a:pt x="211812" y="413780"/>
                  <a:pt x="208496" y="410464"/>
                  <a:pt x="204406" y="410464"/>
                </a:cubicBezTo>
                <a:close/>
                <a:moveTo>
                  <a:pt x="271633" y="400994"/>
                </a:moveTo>
                <a:cubicBezTo>
                  <a:pt x="253081" y="400994"/>
                  <a:pt x="238047" y="416028"/>
                  <a:pt x="238047" y="434580"/>
                </a:cubicBezTo>
                <a:cubicBezTo>
                  <a:pt x="238047" y="453132"/>
                  <a:pt x="253081" y="468165"/>
                  <a:pt x="271633" y="468165"/>
                </a:cubicBezTo>
                <a:cubicBezTo>
                  <a:pt x="290185" y="468165"/>
                  <a:pt x="305219" y="453132"/>
                  <a:pt x="305219" y="434580"/>
                </a:cubicBezTo>
                <a:cubicBezTo>
                  <a:pt x="305219" y="416028"/>
                  <a:pt x="290185" y="400994"/>
                  <a:pt x="271633" y="400994"/>
                </a:cubicBezTo>
                <a:close/>
                <a:moveTo>
                  <a:pt x="885441" y="388688"/>
                </a:moveTo>
                <a:cubicBezTo>
                  <a:pt x="887579" y="388688"/>
                  <a:pt x="889310" y="390420"/>
                  <a:pt x="889310" y="392557"/>
                </a:cubicBezTo>
                <a:lnTo>
                  <a:pt x="889310" y="422531"/>
                </a:lnTo>
                <a:cubicBezTo>
                  <a:pt x="889310" y="425295"/>
                  <a:pt x="886565" y="430066"/>
                  <a:pt x="885441" y="430066"/>
                </a:cubicBezTo>
                <a:cubicBezTo>
                  <a:pt x="884133" y="430066"/>
                  <a:pt x="881572" y="425516"/>
                  <a:pt x="881572" y="422531"/>
                </a:cubicBezTo>
                <a:lnTo>
                  <a:pt x="881572" y="392557"/>
                </a:lnTo>
                <a:cubicBezTo>
                  <a:pt x="881572" y="390420"/>
                  <a:pt x="883304" y="388688"/>
                  <a:pt x="885441" y="388688"/>
                </a:cubicBezTo>
                <a:close/>
                <a:moveTo>
                  <a:pt x="855504" y="345218"/>
                </a:moveTo>
                <a:cubicBezTo>
                  <a:pt x="862418" y="345217"/>
                  <a:pt x="871061" y="345222"/>
                  <a:pt x="880079" y="345230"/>
                </a:cubicBezTo>
                <a:cubicBezTo>
                  <a:pt x="898116" y="345246"/>
                  <a:pt x="917654" y="345274"/>
                  <a:pt x="927870" y="345283"/>
                </a:cubicBezTo>
                <a:cubicBezTo>
                  <a:pt x="935718" y="345283"/>
                  <a:pt x="936399" y="346038"/>
                  <a:pt x="936565" y="353813"/>
                </a:cubicBezTo>
                <a:cubicBezTo>
                  <a:pt x="936621" y="356871"/>
                  <a:pt x="936455" y="359893"/>
                  <a:pt x="937284" y="362987"/>
                </a:cubicBezTo>
                <a:cubicBezTo>
                  <a:pt x="938481" y="367483"/>
                  <a:pt x="933949" y="372420"/>
                  <a:pt x="929141" y="372420"/>
                </a:cubicBezTo>
                <a:cubicBezTo>
                  <a:pt x="914384" y="372438"/>
                  <a:pt x="856313" y="372475"/>
                  <a:pt x="842053" y="372438"/>
                </a:cubicBezTo>
                <a:cubicBezTo>
                  <a:pt x="835292" y="372420"/>
                  <a:pt x="832694" y="369841"/>
                  <a:pt x="832676" y="363172"/>
                </a:cubicBezTo>
                <a:cubicBezTo>
                  <a:pt x="832676" y="359745"/>
                  <a:pt x="832621" y="356300"/>
                  <a:pt x="832916" y="352873"/>
                </a:cubicBezTo>
                <a:cubicBezTo>
                  <a:pt x="833431" y="346646"/>
                  <a:pt x="834924" y="345301"/>
                  <a:pt x="841298" y="345246"/>
                </a:cubicBezTo>
                <a:cubicBezTo>
                  <a:pt x="843403" y="345228"/>
                  <a:pt x="848589" y="345220"/>
                  <a:pt x="855504" y="345218"/>
                </a:cubicBezTo>
                <a:close/>
                <a:moveTo>
                  <a:pt x="338896" y="298192"/>
                </a:moveTo>
                <a:cubicBezTo>
                  <a:pt x="334806" y="298192"/>
                  <a:pt x="331490" y="301509"/>
                  <a:pt x="331490" y="305598"/>
                </a:cubicBezTo>
                <a:lnTo>
                  <a:pt x="331490" y="339000"/>
                </a:lnTo>
                <a:cubicBezTo>
                  <a:pt x="331490" y="343090"/>
                  <a:pt x="334806" y="346406"/>
                  <a:pt x="338896" y="346406"/>
                </a:cubicBezTo>
                <a:lnTo>
                  <a:pt x="358278" y="346406"/>
                </a:lnTo>
                <a:cubicBezTo>
                  <a:pt x="362368" y="346406"/>
                  <a:pt x="365684" y="343090"/>
                  <a:pt x="365684" y="339000"/>
                </a:cubicBezTo>
                <a:lnTo>
                  <a:pt x="365684" y="305598"/>
                </a:lnTo>
                <a:cubicBezTo>
                  <a:pt x="365684" y="301509"/>
                  <a:pt x="362368" y="298192"/>
                  <a:pt x="358278" y="298192"/>
                </a:cubicBezTo>
                <a:close/>
                <a:moveTo>
                  <a:pt x="287587" y="298192"/>
                </a:moveTo>
                <a:cubicBezTo>
                  <a:pt x="283497" y="298192"/>
                  <a:pt x="280181" y="301509"/>
                  <a:pt x="280181" y="305598"/>
                </a:cubicBezTo>
                <a:lnTo>
                  <a:pt x="280181" y="339000"/>
                </a:lnTo>
                <a:cubicBezTo>
                  <a:pt x="280181" y="343090"/>
                  <a:pt x="283497" y="346406"/>
                  <a:pt x="287587" y="346406"/>
                </a:cubicBezTo>
                <a:lnTo>
                  <a:pt x="306969" y="346406"/>
                </a:lnTo>
                <a:cubicBezTo>
                  <a:pt x="311059" y="346406"/>
                  <a:pt x="314375" y="343090"/>
                  <a:pt x="314375" y="339000"/>
                </a:cubicBezTo>
                <a:lnTo>
                  <a:pt x="314375" y="305598"/>
                </a:lnTo>
                <a:cubicBezTo>
                  <a:pt x="314375" y="301509"/>
                  <a:pt x="311059" y="298192"/>
                  <a:pt x="306969" y="298192"/>
                </a:cubicBezTo>
                <a:close/>
                <a:moveTo>
                  <a:pt x="236297" y="298192"/>
                </a:moveTo>
                <a:cubicBezTo>
                  <a:pt x="232207" y="298192"/>
                  <a:pt x="228891" y="301509"/>
                  <a:pt x="228891" y="305598"/>
                </a:cubicBezTo>
                <a:lnTo>
                  <a:pt x="228891" y="339000"/>
                </a:lnTo>
                <a:cubicBezTo>
                  <a:pt x="228891" y="343090"/>
                  <a:pt x="232207" y="346406"/>
                  <a:pt x="236297" y="346406"/>
                </a:cubicBezTo>
                <a:lnTo>
                  <a:pt x="255678" y="346406"/>
                </a:lnTo>
                <a:cubicBezTo>
                  <a:pt x="259768" y="346406"/>
                  <a:pt x="263084" y="343090"/>
                  <a:pt x="263084" y="339000"/>
                </a:cubicBezTo>
                <a:lnTo>
                  <a:pt x="263084" y="305598"/>
                </a:lnTo>
                <a:cubicBezTo>
                  <a:pt x="263084" y="301509"/>
                  <a:pt x="259768" y="298192"/>
                  <a:pt x="255678" y="298192"/>
                </a:cubicBezTo>
                <a:close/>
                <a:moveTo>
                  <a:pt x="184988" y="298192"/>
                </a:moveTo>
                <a:cubicBezTo>
                  <a:pt x="180898" y="298192"/>
                  <a:pt x="177582" y="301509"/>
                  <a:pt x="177582" y="305598"/>
                </a:cubicBezTo>
                <a:lnTo>
                  <a:pt x="177582" y="339000"/>
                </a:lnTo>
                <a:cubicBezTo>
                  <a:pt x="177582" y="343090"/>
                  <a:pt x="180898" y="346406"/>
                  <a:pt x="184988" y="346406"/>
                </a:cubicBezTo>
                <a:lnTo>
                  <a:pt x="204369" y="346406"/>
                </a:lnTo>
                <a:cubicBezTo>
                  <a:pt x="208459" y="346406"/>
                  <a:pt x="211776" y="343090"/>
                  <a:pt x="211776" y="339000"/>
                </a:cubicBezTo>
                <a:lnTo>
                  <a:pt x="211776" y="305598"/>
                </a:lnTo>
                <a:cubicBezTo>
                  <a:pt x="211776" y="301509"/>
                  <a:pt x="208459" y="298192"/>
                  <a:pt x="204369" y="298192"/>
                </a:cubicBezTo>
                <a:close/>
                <a:moveTo>
                  <a:pt x="185246" y="214882"/>
                </a:moveTo>
                <a:cubicBezTo>
                  <a:pt x="180990" y="214882"/>
                  <a:pt x="177527" y="218327"/>
                  <a:pt x="177527" y="222602"/>
                </a:cubicBezTo>
                <a:lnTo>
                  <a:pt x="177527" y="265141"/>
                </a:lnTo>
                <a:cubicBezTo>
                  <a:pt x="177527" y="269397"/>
                  <a:pt x="180972" y="272860"/>
                  <a:pt x="185246" y="272860"/>
                </a:cubicBezTo>
                <a:lnTo>
                  <a:pt x="357707" y="272860"/>
                </a:lnTo>
                <a:cubicBezTo>
                  <a:pt x="361962" y="272860"/>
                  <a:pt x="365426" y="269415"/>
                  <a:pt x="365426" y="265141"/>
                </a:cubicBezTo>
                <a:lnTo>
                  <a:pt x="365426" y="222602"/>
                </a:lnTo>
                <a:cubicBezTo>
                  <a:pt x="365426" y="218346"/>
                  <a:pt x="361981" y="214882"/>
                  <a:pt x="357707" y="214882"/>
                </a:cubicBezTo>
                <a:close/>
                <a:moveTo>
                  <a:pt x="269791" y="30"/>
                </a:moveTo>
                <a:cubicBezTo>
                  <a:pt x="307134" y="804"/>
                  <a:pt x="701614" y="933"/>
                  <a:pt x="861344" y="933"/>
                </a:cubicBezTo>
                <a:cubicBezTo>
                  <a:pt x="872287" y="933"/>
                  <a:pt x="872306" y="933"/>
                  <a:pt x="872306" y="11747"/>
                </a:cubicBezTo>
                <a:cubicBezTo>
                  <a:pt x="872324" y="71310"/>
                  <a:pt x="872287" y="130854"/>
                  <a:pt x="872361" y="190416"/>
                </a:cubicBezTo>
                <a:cubicBezTo>
                  <a:pt x="872361" y="196791"/>
                  <a:pt x="873263" y="202870"/>
                  <a:pt x="879325" y="207052"/>
                </a:cubicBezTo>
                <a:cubicBezTo>
                  <a:pt x="884410" y="210571"/>
                  <a:pt x="889808" y="210184"/>
                  <a:pt x="892903" y="204860"/>
                </a:cubicBezTo>
                <a:cubicBezTo>
                  <a:pt x="895464" y="200420"/>
                  <a:pt x="897122" y="195685"/>
                  <a:pt x="897104" y="190287"/>
                </a:cubicBezTo>
                <a:cubicBezTo>
                  <a:pt x="896864" y="129177"/>
                  <a:pt x="896809" y="68086"/>
                  <a:pt x="896551" y="6976"/>
                </a:cubicBezTo>
                <a:cubicBezTo>
                  <a:pt x="896532" y="2757"/>
                  <a:pt x="898854" y="1080"/>
                  <a:pt x="902078" y="1117"/>
                </a:cubicBezTo>
                <a:cubicBezTo>
                  <a:pt x="942517" y="1578"/>
                  <a:pt x="978369" y="8523"/>
                  <a:pt x="1004548" y="42919"/>
                </a:cubicBezTo>
                <a:cubicBezTo>
                  <a:pt x="1024611" y="69283"/>
                  <a:pt x="1025790" y="97600"/>
                  <a:pt x="1026048" y="129214"/>
                </a:cubicBezTo>
                <a:cubicBezTo>
                  <a:pt x="1026251" y="154178"/>
                  <a:pt x="1026932" y="225992"/>
                  <a:pt x="1025256" y="236677"/>
                </a:cubicBezTo>
                <a:cubicBezTo>
                  <a:pt x="1023174" y="249886"/>
                  <a:pt x="1021811" y="265215"/>
                  <a:pt x="1015731" y="277098"/>
                </a:cubicBezTo>
                <a:cubicBezTo>
                  <a:pt x="1004880" y="293365"/>
                  <a:pt x="1000311" y="324574"/>
                  <a:pt x="977595" y="327301"/>
                </a:cubicBezTo>
                <a:cubicBezTo>
                  <a:pt x="946478" y="331041"/>
                  <a:pt x="816704" y="333841"/>
                  <a:pt x="787614" y="327430"/>
                </a:cubicBezTo>
                <a:cubicBezTo>
                  <a:pt x="776670" y="325017"/>
                  <a:pt x="769080" y="308896"/>
                  <a:pt x="762613" y="300643"/>
                </a:cubicBezTo>
                <a:cubicBezTo>
                  <a:pt x="753236" y="288667"/>
                  <a:pt x="743858" y="276674"/>
                  <a:pt x="734481" y="264699"/>
                </a:cubicBezTo>
                <a:cubicBezTo>
                  <a:pt x="722193" y="249021"/>
                  <a:pt x="710512" y="229031"/>
                  <a:pt x="695018" y="216301"/>
                </a:cubicBezTo>
                <a:cubicBezTo>
                  <a:pt x="686046" y="208950"/>
                  <a:pt x="659793" y="214514"/>
                  <a:pt x="648757" y="214514"/>
                </a:cubicBezTo>
                <a:cubicBezTo>
                  <a:pt x="629782" y="214532"/>
                  <a:pt x="610787" y="214311"/>
                  <a:pt x="591793" y="214072"/>
                </a:cubicBezTo>
                <a:cubicBezTo>
                  <a:pt x="553841" y="213593"/>
                  <a:pt x="515889" y="212985"/>
                  <a:pt x="477955" y="213795"/>
                </a:cubicBezTo>
                <a:cubicBezTo>
                  <a:pt x="467307" y="214016"/>
                  <a:pt x="463125" y="218143"/>
                  <a:pt x="463125" y="228866"/>
                </a:cubicBezTo>
                <a:cubicBezTo>
                  <a:pt x="463143" y="311476"/>
                  <a:pt x="463161" y="394104"/>
                  <a:pt x="463198" y="476714"/>
                </a:cubicBezTo>
                <a:cubicBezTo>
                  <a:pt x="463198" y="488744"/>
                  <a:pt x="466809" y="492337"/>
                  <a:pt x="479005" y="492337"/>
                </a:cubicBezTo>
                <a:cubicBezTo>
                  <a:pt x="590190" y="492282"/>
                  <a:pt x="701393" y="492190"/>
                  <a:pt x="812577" y="492134"/>
                </a:cubicBezTo>
                <a:cubicBezTo>
                  <a:pt x="860773" y="492097"/>
                  <a:pt x="908968" y="492097"/>
                  <a:pt x="957163" y="492116"/>
                </a:cubicBezTo>
                <a:cubicBezTo>
                  <a:pt x="988851" y="492134"/>
                  <a:pt x="1019305" y="505767"/>
                  <a:pt x="1040842" y="529368"/>
                </a:cubicBezTo>
                <a:cubicBezTo>
                  <a:pt x="1046590" y="535650"/>
                  <a:pt x="1067021" y="571133"/>
                  <a:pt x="1072346" y="595028"/>
                </a:cubicBezTo>
                <a:cubicBezTo>
                  <a:pt x="1075183" y="607740"/>
                  <a:pt x="1073727" y="617173"/>
                  <a:pt x="1063558" y="617210"/>
                </a:cubicBezTo>
                <a:cubicBezTo>
                  <a:pt x="1021203" y="617228"/>
                  <a:pt x="19105" y="617302"/>
                  <a:pt x="7056" y="617265"/>
                </a:cubicBezTo>
                <a:cubicBezTo>
                  <a:pt x="1474" y="617247"/>
                  <a:pt x="0" y="615791"/>
                  <a:pt x="0" y="610246"/>
                </a:cubicBezTo>
                <a:cubicBezTo>
                  <a:pt x="-37" y="579074"/>
                  <a:pt x="12104" y="542374"/>
                  <a:pt x="36902" y="522275"/>
                </a:cubicBezTo>
                <a:cubicBezTo>
                  <a:pt x="44419" y="516176"/>
                  <a:pt x="54441" y="512842"/>
                  <a:pt x="60705" y="505307"/>
                </a:cubicBezTo>
                <a:cubicBezTo>
                  <a:pt x="66508" y="498324"/>
                  <a:pt x="67927" y="487842"/>
                  <a:pt x="69014" y="479164"/>
                </a:cubicBezTo>
                <a:cubicBezTo>
                  <a:pt x="74909" y="432295"/>
                  <a:pt x="105731" y="248781"/>
                  <a:pt x="106523" y="203939"/>
                </a:cubicBezTo>
                <a:cubicBezTo>
                  <a:pt x="106579" y="200733"/>
                  <a:pt x="104884" y="198522"/>
                  <a:pt x="100978" y="197767"/>
                </a:cubicBezTo>
                <a:cubicBezTo>
                  <a:pt x="93074" y="196220"/>
                  <a:pt x="85189" y="197307"/>
                  <a:pt x="77304" y="197012"/>
                </a:cubicBezTo>
                <a:cubicBezTo>
                  <a:pt x="69530" y="196717"/>
                  <a:pt x="69345" y="196809"/>
                  <a:pt x="69345" y="188813"/>
                </a:cubicBezTo>
                <a:cubicBezTo>
                  <a:pt x="69327" y="161621"/>
                  <a:pt x="69640" y="69725"/>
                  <a:pt x="69548" y="50971"/>
                </a:cubicBezTo>
                <a:cubicBezTo>
                  <a:pt x="69530" y="46365"/>
                  <a:pt x="71464" y="45093"/>
                  <a:pt x="75775" y="45130"/>
                </a:cubicBezTo>
                <a:cubicBezTo>
                  <a:pt x="101254" y="45296"/>
                  <a:pt x="126734" y="44872"/>
                  <a:pt x="152195" y="45499"/>
                </a:cubicBezTo>
                <a:cubicBezTo>
                  <a:pt x="161093" y="45720"/>
                  <a:pt x="167320" y="41906"/>
                  <a:pt x="172921" y="36250"/>
                </a:cubicBezTo>
                <a:cubicBezTo>
                  <a:pt x="197442" y="11434"/>
                  <a:pt x="235450" y="-688"/>
                  <a:pt x="269791" y="3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3" name="Google Shape;1183;p97"/>
          <p:cNvSpPr txBox="1">
            <a:spLocks noGrp="1"/>
          </p:cNvSpPr>
          <p:nvPr>
            <p:ph type="body" idx="1"/>
          </p:nvPr>
        </p:nvSpPr>
        <p:spPr>
          <a:xfrm>
            <a:off x="3376350" y="0"/>
            <a:ext cx="2391300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100"/>
              <a:buNone/>
            </a:pPr>
            <a:r>
              <a:rPr lang="zh-TW" sz="3000" b="1" dirty="0">
                <a:solidFill>
                  <a:schemeClr val="accent2"/>
                </a:solidFill>
              </a:rPr>
              <a:t>Kmeans</a:t>
            </a:r>
            <a:endParaRPr sz="1100" dirty="0"/>
          </a:p>
        </p:txBody>
      </p:sp>
      <p:sp>
        <p:nvSpPr>
          <p:cNvPr id="1184" name="Google Shape;1184;p97"/>
          <p:cNvSpPr txBox="1"/>
          <p:nvPr/>
        </p:nvSpPr>
        <p:spPr>
          <a:xfrm>
            <a:off x="5704453" y="976175"/>
            <a:ext cx="156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0" rIns="2700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 b="1">
                <a:solidFill>
                  <a:srgbClr val="010101"/>
                </a:solidFill>
              </a:rPr>
              <a:t>有效率</a:t>
            </a:r>
            <a:endParaRPr sz="3000" b="1">
              <a:solidFill>
                <a:srgbClr val="010101"/>
              </a:solidFill>
            </a:endParaRPr>
          </a:p>
        </p:txBody>
      </p:sp>
      <p:sp>
        <p:nvSpPr>
          <p:cNvPr id="1185" name="Google Shape;1185;p97"/>
          <p:cNvSpPr txBox="1"/>
          <p:nvPr/>
        </p:nvSpPr>
        <p:spPr>
          <a:xfrm>
            <a:off x="5514999" y="4375025"/>
            <a:ext cx="194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0" rIns="2700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 b="1">
                <a:solidFill>
                  <a:srgbClr val="010101"/>
                </a:solidFill>
              </a:rPr>
              <a:t>沒有效率</a:t>
            </a:r>
            <a:endParaRPr sz="3000" b="1">
              <a:solidFill>
                <a:srgbClr val="010101"/>
              </a:solidFill>
            </a:endParaRPr>
          </a:p>
        </p:txBody>
      </p:sp>
      <p:sp>
        <p:nvSpPr>
          <p:cNvPr id="1186" name="Google Shape;1186;p97"/>
          <p:cNvSpPr txBox="1"/>
          <p:nvPr/>
        </p:nvSpPr>
        <p:spPr>
          <a:xfrm>
            <a:off x="192874" y="3300271"/>
            <a:ext cx="4809431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0" rIns="27000" bIns="0" anchor="ctr" anchorCtr="0">
            <a:spAutoFit/>
          </a:bodyPr>
          <a:lstStyle/>
          <a:p>
            <a:r>
              <a:rPr lang="zh-TW" altLang="en-US" sz="2400" dirty="0" smtClean="0">
                <a:solidFill>
                  <a:schemeClr val="tx1"/>
                </a:solidFill>
              </a:rPr>
              <a:t>中斷生產時間</a:t>
            </a:r>
            <a:r>
              <a:rPr lang="zh-TW" altLang="en-US" sz="2400" dirty="0" smtClean="0">
                <a:solidFill>
                  <a:schemeClr val="accent1"/>
                </a:solidFill>
              </a:rPr>
              <a:t>長</a:t>
            </a:r>
            <a:r>
              <a:rPr lang="en-US" altLang="zh-TW" sz="2400" dirty="0" smtClean="0">
                <a:solidFill>
                  <a:schemeClr val="tx1"/>
                </a:solidFill>
              </a:rPr>
              <a:t>+</a:t>
            </a:r>
            <a:r>
              <a:rPr lang="zh-TW" altLang="en-US" sz="2400" dirty="0" smtClean="0">
                <a:solidFill>
                  <a:schemeClr val="tx1"/>
                </a:solidFill>
              </a:rPr>
              <a:t>中斷閒置工人數</a:t>
            </a:r>
            <a:r>
              <a:rPr lang="zh-TW" altLang="en-US" sz="2400" dirty="0" smtClean="0">
                <a:solidFill>
                  <a:schemeClr val="accent1"/>
                </a:solidFill>
              </a:rPr>
              <a:t>多</a:t>
            </a:r>
            <a:endParaRPr lang="en-US" altLang="zh-TW" sz="2400" dirty="0" smtClean="0">
              <a:solidFill>
                <a:schemeClr val="accent1"/>
              </a:solidFill>
            </a:endParaRPr>
          </a:p>
          <a:p>
            <a:endParaRPr lang="en-US" altLang="zh-TW" sz="2000" dirty="0" smtClean="0">
              <a:solidFill>
                <a:schemeClr val="tx1"/>
              </a:solidFill>
            </a:endParaRPr>
          </a:p>
          <a:p>
            <a:r>
              <a:rPr lang="zh-TW" altLang="en-US" sz="2000" dirty="0" smtClean="0">
                <a:solidFill>
                  <a:schemeClr val="tx1"/>
                </a:solidFill>
              </a:rPr>
              <a:t>就算團隊人數最多以及目標要求的生產力最低，該群仍然會沒有效率</a:t>
            </a:r>
          </a:p>
        </p:txBody>
      </p:sp>
      <p:cxnSp>
        <p:nvCxnSpPr>
          <p:cNvPr id="1187" name="Google Shape;1187;p97"/>
          <p:cNvCxnSpPr>
            <a:stCxn id="1181" idx="3"/>
            <a:endCxn id="1184" idx="1"/>
          </p:cNvCxnSpPr>
          <p:nvPr/>
        </p:nvCxnSpPr>
        <p:spPr>
          <a:xfrm flipV="1">
            <a:off x="4594243" y="1207025"/>
            <a:ext cx="1110210" cy="4607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8" name="Google Shape;1188;p97"/>
          <p:cNvCxnSpPr>
            <a:stCxn id="1186" idx="3"/>
            <a:endCxn id="1185" idx="1"/>
          </p:cNvCxnSpPr>
          <p:nvPr/>
        </p:nvCxnSpPr>
        <p:spPr>
          <a:xfrm>
            <a:off x="5002305" y="3946602"/>
            <a:ext cx="512694" cy="65927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98"/>
          <p:cNvSpPr txBox="1"/>
          <p:nvPr/>
        </p:nvSpPr>
        <p:spPr>
          <a:xfrm>
            <a:off x="4036422" y="1647824"/>
            <a:ext cx="4350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49"/>
          <p:cNvGrpSpPr/>
          <p:nvPr/>
        </p:nvGrpSpPr>
        <p:grpSpPr>
          <a:xfrm>
            <a:off x="730880" y="301009"/>
            <a:ext cx="1783081" cy="976966"/>
            <a:chOff x="1038694" y="1736084"/>
            <a:chExt cx="2377441" cy="1302622"/>
          </a:xfrm>
        </p:grpSpPr>
        <p:sp>
          <p:nvSpPr>
            <p:cNvPr id="222" name="Google Shape;222;p49"/>
            <p:cNvSpPr/>
            <p:nvPr/>
          </p:nvSpPr>
          <p:spPr>
            <a:xfrm>
              <a:off x="1038695" y="2228527"/>
              <a:ext cx="237744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49"/>
            <p:cNvSpPr txBox="1"/>
            <p:nvPr/>
          </p:nvSpPr>
          <p:spPr>
            <a:xfrm>
              <a:off x="1038694" y="1736084"/>
              <a:ext cx="237254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1.data(日期)</a:t>
              </a:r>
              <a:endParaRPr sz="18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4" name="Google Shape;224;p49"/>
            <p:cNvGrpSpPr/>
            <p:nvPr/>
          </p:nvGrpSpPr>
          <p:grpSpPr>
            <a:xfrm>
              <a:off x="1038695" y="2383647"/>
              <a:ext cx="2377440" cy="655059"/>
              <a:chOff x="3420659" y="2261725"/>
              <a:chExt cx="1416581" cy="655059"/>
            </a:xfrm>
          </p:grpSpPr>
          <p:sp>
            <p:nvSpPr>
              <p:cNvPr id="225" name="Google Shape;225;p49"/>
              <p:cNvSpPr txBox="1"/>
              <p:nvPr/>
            </p:nvSpPr>
            <p:spPr>
              <a:xfrm>
                <a:off x="3420659" y="2261725"/>
                <a:ext cx="141658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4275" rIns="68575" bIns="34275" anchor="ctr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 b="1">
                    <a:solidFill>
                      <a:srgbClr val="538CD5"/>
                    </a:solidFill>
                    <a:latin typeface="Arial"/>
                    <a:ea typeface="Arial"/>
                    <a:cs typeface="Arial"/>
                    <a:sym typeface="Arial"/>
                  </a:rPr>
                  <a:t>名目尺度</a:t>
                </a:r>
                <a:endParaRPr sz="1200" b="1">
                  <a:solidFill>
                    <a:srgbClr val="538CD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49"/>
              <p:cNvSpPr txBox="1"/>
              <p:nvPr/>
            </p:nvSpPr>
            <p:spPr>
              <a:xfrm>
                <a:off x="3420659" y="2547452"/>
                <a:ext cx="141658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4275" rIns="68575" bIns="34275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4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Date in MM-DD-YYYY</a:t>
                </a:r>
                <a:endParaRPr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27" name="Google Shape;227;p49"/>
          <p:cNvGrpSpPr/>
          <p:nvPr/>
        </p:nvGrpSpPr>
        <p:grpSpPr>
          <a:xfrm>
            <a:off x="3680521" y="324093"/>
            <a:ext cx="1792940" cy="1484798"/>
            <a:chOff x="1038694" y="1766862"/>
            <a:chExt cx="2390586" cy="1979730"/>
          </a:xfrm>
        </p:grpSpPr>
        <p:sp>
          <p:nvSpPr>
            <p:cNvPr id="228" name="Google Shape;228;p49"/>
            <p:cNvSpPr/>
            <p:nvPr/>
          </p:nvSpPr>
          <p:spPr>
            <a:xfrm>
              <a:off x="1038695" y="2228527"/>
              <a:ext cx="237744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49"/>
            <p:cNvSpPr txBox="1"/>
            <p:nvPr/>
          </p:nvSpPr>
          <p:spPr>
            <a:xfrm>
              <a:off x="1038694" y="1766862"/>
              <a:ext cx="2390586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5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2.department (部門)</a:t>
              </a:r>
              <a:endParaRPr sz="15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0" name="Google Shape;230;p49"/>
            <p:cNvGrpSpPr/>
            <p:nvPr/>
          </p:nvGrpSpPr>
          <p:grpSpPr>
            <a:xfrm>
              <a:off x="1038695" y="2383647"/>
              <a:ext cx="2377440" cy="1362945"/>
              <a:chOff x="3420659" y="2261725"/>
              <a:chExt cx="1416581" cy="1362945"/>
            </a:xfrm>
          </p:grpSpPr>
          <p:sp>
            <p:nvSpPr>
              <p:cNvPr id="231" name="Google Shape;231;p49"/>
              <p:cNvSpPr txBox="1"/>
              <p:nvPr/>
            </p:nvSpPr>
            <p:spPr>
              <a:xfrm>
                <a:off x="3420659" y="2261725"/>
                <a:ext cx="141658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4275" rIns="68575" bIns="34275" anchor="ctr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 b="1">
                    <a:solidFill>
                      <a:srgbClr val="538CD5"/>
                    </a:solidFill>
                    <a:latin typeface="Arial"/>
                    <a:ea typeface="Arial"/>
                    <a:cs typeface="Arial"/>
                    <a:sym typeface="Arial"/>
                  </a:rPr>
                  <a:t>名目尺度</a:t>
                </a:r>
                <a:endParaRPr sz="1200" b="1">
                  <a:solidFill>
                    <a:srgbClr val="538CD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49"/>
              <p:cNvSpPr txBox="1"/>
              <p:nvPr/>
            </p:nvSpPr>
            <p:spPr>
              <a:xfrm>
                <a:off x="3420659" y="2547452"/>
                <a:ext cx="1416581" cy="10772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4275" rIns="68575" bIns="34275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與主題關聯的部門，</a:t>
                </a:r>
                <a:endParaRPr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其中</a:t>
                </a:r>
                <a:endParaRPr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sweing=縫紉部門 </a:t>
                </a:r>
                <a:endParaRPr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finishing=加工部門</a:t>
                </a:r>
                <a:endParaRPr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33" name="Google Shape;233;p49"/>
          <p:cNvGrpSpPr/>
          <p:nvPr/>
        </p:nvGrpSpPr>
        <p:grpSpPr>
          <a:xfrm>
            <a:off x="6630148" y="301000"/>
            <a:ext cx="1783125" cy="1600224"/>
            <a:chOff x="1038676" y="1736071"/>
            <a:chExt cx="2377500" cy="2133632"/>
          </a:xfrm>
        </p:grpSpPr>
        <p:sp>
          <p:nvSpPr>
            <p:cNvPr id="234" name="Google Shape;234;p49"/>
            <p:cNvSpPr/>
            <p:nvPr/>
          </p:nvSpPr>
          <p:spPr>
            <a:xfrm>
              <a:off x="1038695" y="2228527"/>
              <a:ext cx="2377440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9"/>
            <p:cNvSpPr txBox="1"/>
            <p:nvPr/>
          </p:nvSpPr>
          <p:spPr>
            <a:xfrm>
              <a:off x="1038676" y="1736071"/>
              <a:ext cx="2377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3.quarter (季</a:t>
              </a:r>
              <a:r>
                <a:rPr lang="zh-TW" sz="1800" b="1">
                  <a:solidFill>
                    <a:srgbClr val="3F3F3F"/>
                  </a:solidFill>
                </a:rPr>
                <a:t>度</a:t>
              </a:r>
              <a:r>
                <a:rPr lang="zh-TW" sz="18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  <a:endParaRPr sz="18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6" name="Google Shape;236;p49"/>
            <p:cNvGrpSpPr/>
            <p:nvPr/>
          </p:nvGrpSpPr>
          <p:grpSpPr>
            <a:xfrm>
              <a:off x="1038695" y="2383647"/>
              <a:ext cx="2377440" cy="1486056"/>
              <a:chOff x="3420659" y="2261725"/>
              <a:chExt cx="1416581" cy="1486056"/>
            </a:xfrm>
          </p:grpSpPr>
          <p:sp>
            <p:nvSpPr>
              <p:cNvPr id="237" name="Google Shape;237;p49"/>
              <p:cNvSpPr txBox="1"/>
              <p:nvPr/>
            </p:nvSpPr>
            <p:spPr>
              <a:xfrm>
                <a:off x="3420659" y="2261725"/>
                <a:ext cx="141658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4275" rIns="68575" bIns="34275" anchor="ctr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 b="1">
                    <a:solidFill>
                      <a:srgbClr val="538CD5"/>
                    </a:solidFill>
                    <a:latin typeface="Arial"/>
                    <a:ea typeface="Arial"/>
                    <a:cs typeface="Arial"/>
                    <a:sym typeface="Arial"/>
                  </a:rPr>
                  <a:t>名目尺度</a:t>
                </a:r>
                <a:endParaRPr sz="1200" b="1">
                  <a:solidFill>
                    <a:srgbClr val="538CD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49"/>
              <p:cNvSpPr txBox="1"/>
              <p:nvPr/>
            </p:nvSpPr>
            <p:spPr>
              <a:xfrm>
                <a:off x="3420659" y="2547452"/>
                <a:ext cx="1416581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4275" rIns="68575" bIns="34275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9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將一個月切分為5個季度， 其中Quarter1=每月1號到7號，Quarter2=每月8號到14號，Quarter3=每月15號到21號，Quarter4=每月22號到28號，Quarter5=每月29號到31號。</a:t>
                </a:r>
                <a:endParaRPr sz="9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39" name="Google Shape;239;p49"/>
          <p:cNvGrpSpPr/>
          <p:nvPr/>
        </p:nvGrpSpPr>
        <p:grpSpPr>
          <a:xfrm>
            <a:off x="3674052" y="1890966"/>
            <a:ext cx="2083695" cy="1292484"/>
            <a:chOff x="1038695" y="1612974"/>
            <a:chExt cx="2778260" cy="1723312"/>
          </a:xfrm>
        </p:grpSpPr>
        <p:sp>
          <p:nvSpPr>
            <p:cNvPr id="240" name="Google Shape;240;p49"/>
            <p:cNvSpPr/>
            <p:nvPr/>
          </p:nvSpPr>
          <p:spPr>
            <a:xfrm>
              <a:off x="1038695" y="2228527"/>
              <a:ext cx="2377440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49"/>
            <p:cNvSpPr txBox="1"/>
            <p:nvPr/>
          </p:nvSpPr>
          <p:spPr>
            <a:xfrm>
              <a:off x="1038695" y="1612974"/>
              <a:ext cx="2373332" cy="615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5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5.team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5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(團隊編號)</a:t>
              </a:r>
              <a:endParaRPr sz="15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2" name="Google Shape;242;p49"/>
            <p:cNvGrpSpPr/>
            <p:nvPr/>
          </p:nvGrpSpPr>
          <p:grpSpPr>
            <a:xfrm>
              <a:off x="1038695" y="2383647"/>
              <a:ext cx="2778260" cy="952639"/>
              <a:chOff x="3420659" y="2261725"/>
              <a:chExt cx="1655407" cy="952639"/>
            </a:xfrm>
          </p:grpSpPr>
          <p:sp>
            <p:nvSpPr>
              <p:cNvPr id="243" name="Google Shape;243;p49"/>
              <p:cNvSpPr txBox="1"/>
              <p:nvPr/>
            </p:nvSpPr>
            <p:spPr>
              <a:xfrm>
                <a:off x="3420659" y="2261725"/>
                <a:ext cx="141658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4275" rIns="68575" bIns="34275" anchor="ctr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 b="1">
                    <a:solidFill>
                      <a:srgbClr val="538CD5"/>
                    </a:solidFill>
                    <a:latin typeface="Arial"/>
                    <a:ea typeface="Arial"/>
                    <a:cs typeface="Arial"/>
                    <a:sym typeface="Arial"/>
                  </a:rPr>
                  <a:t>名目尺度</a:t>
                </a:r>
                <a:endParaRPr sz="1200" b="1">
                  <a:solidFill>
                    <a:srgbClr val="538CD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49"/>
              <p:cNvSpPr txBox="1"/>
              <p:nvPr/>
            </p:nvSpPr>
            <p:spPr>
              <a:xfrm>
                <a:off x="3420666" y="2547464"/>
                <a:ext cx="1655400" cy="66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4275" rIns="68575" bIns="3427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zh-TW">
                    <a:solidFill>
                      <a:srgbClr val="3F3F3F"/>
                    </a:solidFill>
                  </a:rPr>
                  <a:t>與主題關聯的團隊編號：</a:t>
                </a:r>
                <a:endParaRPr>
                  <a:solidFill>
                    <a:srgbClr val="3F3F3F"/>
                  </a:solidFill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zh-TW">
                    <a:solidFill>
                      <a:srgbClr val="3F3F3F"/>
                    </a:solidFill>
                  </a:rPr>
                  <a:t>1~12</a:t>
                </a:r>
                <a:endParaRPr>
                  <a:solidFill>
                    <a:srgbClr val="3F3F3F"/>
                  </a:solidFill>
                </a:endParaRPr>
              </a:p>
            </p:txBody>
          </p:sp>
        </p:grpSp>
      </p:grpSp>
      <p:grpSp>
        <p:nvGrpSpPr>
          <p:cNvPr id="245" name="Google Shape;245;p49"/>
          <p:cNvGrpSpPr/>
          <p:nvPr/>
        </p:nvGrpSpPr>
        <p:grpSpPr>
          <a:xfrm>
            <a:off x="6623693" y="1914050"/>
            <a:ext cx="2083733" cy="1484796"/>
            <a:chOff x="1038695" y="1643753"/>
            <a:chExt cx="2778311" cy="1979728"/>
          </a:xfrm>
        </p:grpSpPr>
        <p:sp>
          <p:nvSpPr>
            <p:cNvPr id="246" name="Google Shape;246;p49"/>
            <p:cNvSpPr/>
            <p:nvPr/>
          </p:nvSpPr>
          <p:spPr>
            <a:xfrm>
              <a:off x="1038695" y="2228527"/>
              <a:ext cx="2377440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49"/>
            <p:cNvSpPr txBox="1"/>
            <p:nvPr/>
          </p:nvSpPr>
          <p:spPr>
            <a:xfrm>
              <a:off x="1038705" y="1643753"/>
              <a:ext cx="2778300" cy="57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4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6.targeted_productivity </a:t>
              </a:r>
              <a:endParaRPr sz="14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4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(目標生產力)</a:t>
              </a:r>
              <a:endParaRPr sz="14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8" name="Google Shape;248;p49"/>
            <p:cNvGrpSpPr/>
            <p:nvPr/>
          </p:nvGrpSpPr>
          <p:grpSpPr>
            <a:xfrm>
              <a:off x="1038695" y="2383647"/>
              <a:ext cx="2377440" cy="1239834"/>
              <a:chOff x="3420659" y="2261725"/>
              <a:chExt cx="1416581" cy="1239834"/>
            </a:xfrm>
          </p:grpSpPr>
          <p:sp>
            <p:nvSpPr>
              <p:cNvPr id="249" name="Google Shape;249;p49"/>
              <p:cNvSpPr txBox="1"/>
              <p:nvPr/>
            </p:nvSpPr>
            <p:spPr>
              <a:xfrm>
                <a:off x="3420659" y="2261725"/>
                <a:ext cx="141658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4275" rIns="68575" bIns="34275" anchor="ctr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 b="1">
                    <a:solidFill>
                      <a:srgbClr val="538CD5"/>
                    </a:solidFill>
                    <a:latin typeface="Arial"/>
                    <a:ea typeface="Arial"/>
                    <a:cs typeface="Arial"/>
                    <a:sym typeface="Arial"/>
                  </a:rPr>
                  <a:t>連續尺度</a:t>
                </a:r>
                <a:endParaRPr sz="1200" b="1">
                  <a:solidFill>
                    <a:srgbClr val="538CD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49"/>
              <p:cNvSpPr txBox="1"/>
              <p:nvPr/>
            </p:nvSpPr>
            <p:spPr>
              <a:xfrm>
                <a:off x="3420659" y="2547452"/>
                <a:ext cx="1416581" cy="954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4275" rIns="68575" bIns="34275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1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管理局為每個團隊每天設定的目標生產力：</a:t>
                </a:r>
                <a:endParaRPr sz="1100"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1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0.07~0.8</a:t>
                </a:r>
                <a:endParaRPr sz="1100"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1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(生產力定義的範圍在0到1)</a:t>
                </a:r>
                <a:endParaRPr sz="11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51" name="Google Shape;251;p49"/>
          <p:cNvGrpSpPr/>
          <p:nvPr/>
        </p:nvGrpSpPr>
        <p:grpSpPr>
          <a:xfrm>
            <a:off x="714598" y="1987612"/>
            <a:ext cx="1948891" cy="1415688"/>
            <a:chOff x="1038694" y="1736084"/>
            <a:chExt cx="2598522" cy="1887584"/>
          </a:xfrm>
        </p:grpSpPr>
        <p:sp>
          <p:nvSpPr>
            <p:cNvPr id="252" name="Google Shape;252;p49"/>
            <p:cNvSpPr/>
            <p:nvPr/>
          </p:nvSpPr>
          <p:spPr>
            <a:xfrm>
              <a:off x="1038695" y="2228527"/>
              <a:ext cx="2377440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49"/>
            <p:cNvSpPr txBox="1"/>
            <p:nvPr/>
          </p:nvSpPr>
          <p:spPr>
            <a:xfrm>
              <a:off x="1038694" y="1736084"/>
              <a:ext cx="23856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4.day (星期幾)</a:t>
              </a:r>
              <a:endParaRPr sz="18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4" name="Google Shape;254;p49"/>
            <p:cNvGrpSpPr/>
            <p:nvPr/>
          </p:nvGrpSpPr>
          <p:grpSpPr>
            <a:xfrm>
              <a:off x="1038695" y="2383647"/>
              <a:ext cx="2598521" cy="1240021"/>
              <a:chOff x="3420659" y="2261725"/>
              <a:chExt cx="1548311" cy="1240021"/>
            </a:xfrm>
          </p:grpSpPr>
          <p:sp>
            <p:nvSpPr>
              <p:cNvPr id="255" name="Google Shape;255;p49"/>
              <p:cNvSpPr txBox="1"/>
              <p:nvPr/>
            </p:nvSpPr>
            <p:spPr>
              <a:xfrm>
                <a:off x="3420659" y="2261725"/>
                <a:ext cx="141658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4275" rIns="68575" bIns="34275" anchor="ctr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 b="1">
                    <a:solidFill>
                      <a:srgbClr val="538CD5"/>
                    </a:solidFill>
                    <a:latin typeface="Arial"/>
                    <a:ea typeface="Arial"/>
                    <a:cs typeface="Arial"/>
                    <a:sym typeface="Arial"/>
                  </a:rPr>
                  <a:t>名目尺度</a:t>
                </a:r>
                <a:endParaRPr sz="1200" b="1">
                  <a:solidFill>
                    <a:srgbClr val="538CD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49"/>
              <p:cNvSpPr txBox="1"/>
              <p:nvPr/>
            </p:nvSpPr>
            <p:spPr>
              <a:xfrm>
                <a:off x="3420670" y="2547446"/>
                <a:ext cx="1548300" cy="95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4275" rIns="68575" bIns="3427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zh-TW">
                    <a:solidFill>
                      <a:srgbClr val="3F3F3F"/>
                    </a:solidFill>
                  </a:rPr>
                  <a:t>Monday,Tuesday,</a:t>
                </a:r>
                <a:endParaRPr>
                  <a:solidFill>
                    <a:srgbClr val="3F3F3F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zh-TW">
                    <a:solidFill>
                      <a:srgbClr val="3F3F3F"/>
                    </a:solidFill>
                  </a:rPr>
                  <a:t>Wednesday,Thursday,</a:t>
                </a:r>
                <a:endParaRPr>
                  <a:solidFill>
                    <a:srgbClr val="3F3F3F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zh-TW">
                    <a:solidFill>
                      <a:srgbClr val="3F3F3F"/>
                    </a:solidFill>
                  </a:rPr>
                  <a:t>Thursday,Sunday</a:t>
                </a:r>
                <a:endParaRPr>
                  <a:solidFill>
                    <a:srgbClr val="3F3F3F"/>
                  </a:solidFill>
                </a:endParaRPr>
              </a:p>
            </p:txBody>
          </p:sp>
        </p:grpSp>
      </p:grpSp>
      <p:grpSp>
        <p:nvGrpSpPr>
          <p:cNvPr id="257" name="Google Shape;257;p49"/>
          <p:cNvGrpSpPr/>
          <p:nvPr/>
        </p:nvGrpSpPr>
        <p:grpSpPr>
          <a:xfrm>
            <a:off x="722255" y="3493184"/>
            <a:ext cx="1783080" cy="1277049"/>
            <a:chOff x="1038695" y="1612973"/>
            <a:chExt cx="2377440" cy="1702732"/>
          </a:xfrm>
        </p:grpSpPr>
        <p:sp>
          <p:nvSpPr>
            <p:cNvPr id="258" name="Google Shape;258;p49"/>
            <p:cNvSpPr/>
            <p:nvPr/>
          </p:nvSpPr>
          <p:spPr>
            <a:xfrm>
              <a:off x="1038695" y="2228527"/>
              <a:ext cx="237744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49"/>
            <p:cNvSpPr txBox="1"/>
            <p:nvPr/>
          </p:nvSpPr>
          <p:spPr>
            <a:xfrm>
              <a:off x="1038695" y="1612973"/>
              <a:ext cx="2306404" cy="615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5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7. smv</a:t>
              </a:r>
              <a:endParaRPr sz="15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5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(分配的時間)</a:t>
              </a:r>
              <a:endParaRPr sz="15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0" name="Google Shape;260;p49"/>
            <p:cNvGrpSpPr/>
            <p:nvPr/>
          </p:nvGrpSpPr>
          <p:grpSpPr>
            <a:xfrm>
              <a:off x="1038695" y="2383647"/>
              <a:ext cx="2377440" cy="932058"/>
              <a:chOff x="3420659" y="2261725"/>
              <a:chExt cx="1416581" cy="932058"/>
            </a:xfrm>
          </p:grpSpPr>
          <p:sp>
            <p:nvSpPr>
              <p:cNvPr id="261" name="Google Shape;261;p49"/>
              <p:cNvSpPr txBox="1"/>
              <p:nvPr/>
            </p:nvSpPr>
            <p:spPr>
              <a:xfrm>
                <a:off x="3420659" y="2261725"/>
                <a:ext cx="141658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4275" rIns="68575" bIns="34275" anchor="ctr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 b="1">
                    <a:solidFill>
                      <a:srgbClr val="538CD5"/>
                    </a:solidFill>
                    <a:latin typeface="Arial"/>
                    <a:ea typeface="Arial"/>
                    <a:cs typeface="Arial"/>
                    <a:sym typeface="Arial"/>
                  </a:rPr>
                  <a:t>連續尺度</a:t>
                </a:r>
                <a:endParaRPr sz="1200" b="1">
                  <a:solidFill>
                    <a:srgbClr val="538CD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49"/>
              <p:cNvSpPr txBox="1"/>
              <p:nvPr/>
            </p:nvSpPr>
            <p:spPr>
              <a:xfrm>
                <a:off x="3420659" y="2547452"/>
                <a:ext cx="1416581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4275" rIns="68575" bIns="34275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4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標準的分鐘值：</a:t>
                </a:r>
                <a:endParaRPr sz="1100"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4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2.9~54.56(分鐘)</a:t>
                </a:r>
                <a:endParaRPr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63" name="Google Shape;263;p49"/>
          <p:cNvGrpSpPr/>
          <p:nvPr/>
        </p:nvGrpSpPr>
        <p:grpSpPr>
          <a:xfrm>
            <a:off x="3671895" y="3493185"/>
            <a:ext cx="1792940" cy="1600213"/>
            <a:chOff x="1038694" y="1612974"/>
            <a:chExt cx="2390586" cy="2133618"/>
          </a:xfrm>
        </p:grpSpPr>
        <p:sp>
          <p:nvSpPr>
            <p:cNvPr id="264" name="Google Shape;264;p49"/>
            <p:cNvSpPr/>
            <p:nvPr/>
          </p:nvSpPr>
          <p:spPr>
            <a:xfrm>
              <a:off x="1038695" y="2228527"/>
              <a:ext cx="237744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9"/>
            <p:cNvSpPr txBox="1"/>
            <p:nvPr/>
          </p:nvSpPr>
          <p:spPr>
            <a:xfrm>
              <a:off x="1038694" y="1612974"/>
              <a:ext cx="2390586" cy="615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5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8. wip</a:t>
              </a:r>
              <a:endParaRPr sz="15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5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(未完成項目數)</a:t>
              </a:r>
              <a:endParaRPr sz="15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6" name="Google Shape;266;p49"/>
            <p:cNvGrpSpPr/>
            <p:nvPr/>
          </p:nvGrpSpPr>
          <p:grpSpPr>
            <a:xfrm>
              <a:off x="1038695" y="2383647"/>
              <a:ext cx="2377440" cy="1362945"/>
              <a:chOff x="3420659" y="2261725"/>
              <a:chExt cx="1416581" cy="1362945"/>
            </a:xfrm>
          </p:grpSpPr>
          <p:sp>
            <p:nvSpPr>
              <p:cNvPr id="267" name="Google Shape;267;p49"/>
              <p:cNvSpPr txBox="1"/>
              <p:nvPr/>
            </p:nvSpPr>
            <p:spPr>
              <a:xfrm>
                <a:off x="3420659" y="2261725"/>
                <a:ext cx="141658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4275" rIns="68575" bIns="34275" anchor="ctr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 b="1">
                    <a:solidFill>
                      <a:srgbClr val="538CD5"/>
                    </a:solidFill>
                    <a:latin typeface="Arial"/>
                    <a:ea typeface="Arial"/>
                    <a:cs typeface="Arial"/>
                    <a:sym typeface="Arial"/>
                  </a:rPr>
                  <a:t>連續尺度</a:t>
                </a:r>
                <a:endParaRPr sz="1200" b="1">
                  <a:solidFill>
                    <a:srgbClr val="538CD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49"/>
              <p:cNvSpPr txBox="1"/>
              <p:nvPr/>
            </p:nvSpPr>
            <p:spPr>
              <a:xfrm>
                <a:off x="3420659" y="2547452"/>
                <a:ext cx="1416581" cy="10772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4275" rIns="68575" bIns="34275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正在進行中的工作，包括產品的未完成項目數：</a:t>
                </a:r>
                <a:endParaRPr sz="1100"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7~23122(產品個數)</a:t>
                </a:r>
                <a:endParaRPr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有遺失值</a:t>
                </a:r>
                <a:endParaRPr sz="12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69" name="Google Shape;269;p49"/>
          <p:cNvGrpSpPr/>
          <p:nvPr/>
        </p:nvGrpSpPr>
        <p:grpSpPr>
          <a:xfrm>
            <a:off x="6647377" y="3493173"/>
            <a:ext cx="2083616" cy="1292475"/>
            <a:chOff x="1038695" y="1612974"/>
            <a:chExt cx="2377472" cy="1723300"/>
          </a:xfrm>
        </p:grpSpPr>
        <p:sp>
          <p:nvSpPr>
            <p:cNvPr id="270" name="Google Shape;270;p49"/>
            <p:cNvSpPr/>
            <p:nvPr/>
          </p:nvSpPr>
          <p:spPr>
            <a:xfrm>
              <a:off x="1038695" y="2228527"/>
              <a:ext cx="2377440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49"/>
            <p:cNvSpPr txBox="1"/>
            <p:nvPr/>
          </p:nvSpPr>
          <p:spPr>
            <a:xfrm>
              <a:off x="1038695" y="1612974"/>
              <a:ext cx="2325240" cy="615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5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9.over_time</a:t>
              </a:r>
              <a:endParaRPr sz="15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5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(加班時間)</a:t>
              </a:r>
              <a:endParaRPr sz="15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2" name="Google Shape;272;p49"/>
            <p:cNvGrpSpPr/>
            <p:nvPr/>
          </p:nvGrpSpPr>
          <p:grpSpPr>
            <a:xfrm>
              <a:off x="1038695" y="2383647"/>
              <a:ext cx="2377472" cy="952627"/>
              <a:chOff x="3420659" y="2261725"/>
              <a:chExt cx="1416600" cy="952627"/>
            </a:xfrm>
          </p:grpSpPr>
          <p:sp>
            <p:nvSpPr>
              <p:cNvPr id="273" name="Google Shape;273;p49"/>
              <p:cNvSpPr txBox="1"/>
              <p:nvPr/>
            </p:nvSpPr>
            <p:spPr>
              <a:xfrm>
                <a:off x="3420659" y="2261725"/>
                <a:ext cx="141658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4275" rIns="68575" bIns="34275" anchor="ctr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 b="1">
                    <a:solidFill>
                      <a:srgbClr val="538CD5"/>
                    </a:solidFill>
                    <a:latin typeface="Arial"/>
                    <a:ea typeface="Arial"/>
                    <a:cs typeface="Arial"/>
                    <a:sym typeface="Arial"/>
                  </a:rPr>
                  <a:t>連續尺度</a:t>
                </a:r>
                <a:endParaRPr sz="1200" b="1">
                  <a:solidFill>
                    <a:srgbClr val="538CD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49"/>
              <p:cNvSpPr txBox="1"/>
              <p:nvPr/>
            </p:nvSpPr>
            <p:spPr>
              <a:xfrm>
                <a:off x="3420659" y="2547452"/>
                <a:ext cx="1416600" cy="66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4275" rIns="68575" bIns="34275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4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每個團隊的加班時間：</a:t>
                </a:r>
                <a:endParaRPr sz="1100"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4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0~25920(分鐘)</a:t>
                </a:r>
                <a:endParaRPr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75" name="Google Shape;275;p49"/>
          <p:cNvSpPr/>
          <p:nvPr/>
        </p:nvSpPr>
        <p:spPr>
          <a:xfrm flipH="1">
            <a:off x="2235770" y="1961026"/>
            <a:ext cx="348370" cy="348370"/>
          </a:xfrm>
          <a:custGeom>
            <a:avLst/>
            <a:gdLst/>
            <a:ahLst/>
            <a:cxnLst/>
            <a:rect l="l" t="t" r="r" b="b"/>
            <a:pathLst>
              <a:path w="3242753" h="3227814" extrusionOk="0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9"/>
          <p:cNvSpPr/>
          <p:nvPr/>
        </p:nvSpPr>
        <p:spPr>
          <a:xfrm>
            <a:off x="5087199" y="3562556"/>
            <a:ext cx="337313" cy="370777"/>
          </a:xfrm>
          <a:custGeom>
            <a:avLst/>
            <a:gdLst/>
            <a:ahLst/>
            <a:cxnLst/>
            <a:rect l="l" t="t" r="r" b="b"/>
            <a:pathLst>
              <a:path w="2926108" h="3216409" extrusionOk="0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49"/>
          <p:cNvSpPr/>
          <p:nvPr/>
        </p:nvSpPr>
        <p:spPr>
          <a:xfrm>
            <a:off x="7889966" y="3667033"/>
            <a:ext cx="462302" cy="222675"/>
          </a:xfrm>
          <a:custGeom>
            <a:avLst/>
            <a:gdLst/>
            <a:ahLst/>
            <a:cxnLst/>
            <a:rect l="l" t="t" r="r" b="b"/>
            <a:pathLst>
              <a:path w="3215400" h="1548752" extrusionOk="0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9"/>
          <p:cNvSpPr/>
          <p:nvPr/>
        </p:nvSpPr>
        <p:spPr>
          <a:xfrm rot="-2794009">
            <a:off x="2128028" y="248737"/>
            <a:ext cx="413882" cy="409564"/>
          </a:xfrm>
          <a:custGeom>
            <a:avLst/>
            <a:gdLst/>
            <a:ahLst/>
            <a:cxnLst/>
            <a:rect l="l" t="t" r="r" b="b"/>
            <a:pathLst>
              <a:path w="1807241" h="1788383" extrusionOk="0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49"/>
          <p:cNvSpPr/>
          <p:nvPr/>
        </p:nvSpPr>
        <p:spPr>
          <a:xfrm rot="-2805743">
            <a:off x="8342199" y="240648"/>
            <a:ext cx="415518" cy="411182"/>
          </a:xfrm>
          <a:custGeom>
            <a:avLst/>
            <a:gdLst/>
            <a:ahLst/>
            <a:cxnLst/>
            <a:rect l="l" t="t" r="r" b="b"/>
            <a:pathLst>
              <a:path w="1807241" h="1788383" extrusionOk="0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9"/>
          <p:cNvSpPr/>
          <p:nvPr/>
        </p:nvSpPr>
        <p:spPr>
          <a:xfrm rot="-2700000">
            <a:off x="4957216" y="1964541"/>
            <a:ext cx="169248" cy="377049"/>
          </a:xfrm>
          <a:custGeom>
            <a:avLst/>
            <a:gdLst/>
            <a:ahLst/>
            <a:cxnLst/>
            <a:rect l="l" t="t" r="r" b="b"/>
            <a:pathLst>
              <a:path w="154109" h="343323" extrusionOk="0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9"/>
          <p:cNvSpPr/>
          <p:nvPr/>
        </p:nvSpPr>
        <p:spPr>
          <a:xfrm>
            <a:off x="2080287" y="3547970"/>
            <a:ext cx="348370" cy="347351"/>
          </a:xfrm>
          <a:custGeom>
            <a:avLst/>
            <a:gdLst/>
            <a:ahLst/>
            <a:cxnLst/>
            <a:rect l="l" t="t" r="r" b="b"/>
            <a:pathLst>
              <a:path w="3240000" h="3230531" extrusionOk="0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49"/>
          <p:cNvSpPr/>
          <p:nvPr/>
        </p:nvSpPr>
        <p:spPr>
          <a:xfrm>
            <a:off x="8626027" y="1910905"/>
            <a:ext cx="289342" cy="409794"/>
          </a:xfrm>
          <a:custGeom>
            <a:avLst/>
            <a:gdLst/>
            <a:ahLst/>
            <a:cxnLst/>
            <a:rect l="l" t="t" r="r" b="b"/>
            <a:pathLst>
              <a:path w="2387678" h="3240000" extrusionOk="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49"/>
          <p:cNvSpPr/>
          <p:nvPr/>
        </p:nvSpPr>
        <p:spPr>
          <a:xfrm flipH="1">
            <a:off x="5535644" y="226613"/>
            <a:ext cx="386232" cy="387187"/>
          </a:xfrm>
          <a:custGeom>
            <a:avLst/>
            <a:gdLst/>
            <a:ahLst/>
            <a:cxnLst/>
            <a:rect l="l" t="t" r="r" b="b"/>
            <a:pathLst>
              <a:path w="3240000" h="3248012" extrusionOk="0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oogle Shape;288;p50"/>
          <p:cNvGrpSpPr/>
          <p:nvPr/>
        </p:nvGrpSpPr>
        <p:grpSpPr>
          <a:xfrm>
            <a:off x="685592" y="719791"/>
            <a:ext cx="1783104" cy="1900297"/>
            <a:chOff x="1038694" y="1612973"/>
            <a:chExt cx="2377473" cy="2533729"/>
          </a:xfrm>
        </p:grpSpPr>
        <p:sp>
          <p:nvSpPr>
            <p:cNvPr id="289" name="Google Shape;289;p50"/>
            <p:cNvSpPr/>
            <p:nvPr/>
          </p:nvSpPr>
          <p:spPr>
            <a:xfrm>
              <a:off x="1038695" y="2228527"/>
              <a:ext cx="237744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50"/>
            <p:cNvSpPr txBox="1"/>
            <p:nvPr/>
          </p:nvSpPr>
          <p:spPr>
            <a:xfrm>
              <a:off x="1038694" y="1612973"/>
              <a:ext cx="2372541" cy="615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5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10. incentive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5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(激勵金額)</a:t>
              </a:r>
              <a:endParaRPr sz="15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1" name="Google Shape;291;p50"/>
            <p:cNvGrpSpPr/>
            <p:nvPr/>
          </p:nvGrpSpPr>
          <p:grpSpPr>
            <a:xfrm>
              <a:off x="1038695" y="2383647"/>
              <a:ext cx="2377472" cy="1763055"/>
              <a:chOff x="3420659" y="2261725"/>
              <a:chExt cx="1416600" cy="1763055"/>
            </a:xfrm>
          </p:grpSpPr>
          <p:sp>
            <p:nvSpPr>
              <p:cNvPr id="292" name="Google Shape;292;p50"/>
              <p:cNvSpPr txBox="1"/>
              <p:nvPr/>
            </p:nvSpPr>
            <p:spPr>
              <a:xfrm>
                <a:off x="3420659" y="2261725"/>
                <a:ext cx="14166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4275" rIns="68575" bIns="34275" anchor="ctr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 b="1">
                    <a:solidFill>
                      <a:srgbClr val="538CD5"/>
                    </a:solidFill>
                  </a:rPr>
                  <a:t>連續</a:t>
                </a:r>
                <a:r>
                  <a:rPr lang="zh-TW" sz="1200" b="1">
                    <a:solidFill>
                      <a:srgbClr val="538CD5"/>
                    </a:solidFill>
                    <a:latin typeface="Arial"/>
                    <a:ea typeface="Arial"/>
                    <a:cs typeface="Arial"/>
                    <a:sym typeface="Arial"/>
                  </a:rPr>
                  <a:t>尺度</a:t>
                </a:r>
                <a:endParaRPr sz="1200" b="1">
                  <a:solidFill>
                    <a:srgbClr val="538CD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50"/>
              <p:cNvSpPr txBox="1"/>
              <p:nvPr/>
            </p:nvSpPr>
            <p:spPr>
              <a:xfrm>
                <a:off x="3420659" y="2547452"/>
                <a:ext cx="1416581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4275" rIns="68575" bIns="34275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4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表示啟用或激勵特定行動過程的財務激勵金額：</a:t>
                </a:r>
                <a:endParaRPr sz="1100"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4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0~3600(BDT)</a:t>
                </a:r>
                <a:endParaRPr sz="1100"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4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(BDT=孟加拉塔卡)</a:t>
                </a:r>
                <a:endParaRPr sz="1100"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4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(一種貨幣)</a:t>
                </a:r>
                <a:endParaRPr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4" name="Google Shape;294;p50"/>
          <p:cNvGrpSpPr/>
          <p:nvPr/>
        </p:nvGrpSpPr>
        <p:grpSpPr>
          <a:xfrm>
            <a:off x="3635232" y="812125"/>
            <a:ext cx="1792940" cy="1461714"/>
            <a:chOff x="1038694" y="1736085"/>
            <a:chExt cx="2390586" cy="1948952"/>
          </a:xfrm>
        </p:grpSpPr>
        <p:sp>
          <p:nvSpPr>
            <p:cNvPr id="295" name="Google Shape;295;p50"/>
            <p:cNvSpPr/>
            <p:nvPr/>
          </p:nvSpPr>
          <p:spPr>
            <a:xfrm>
              <a:off x="1038695" y="2228527"/>
              <a:ext cx="237744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50"/>
            <p:cNvSpPr txBox="1"/>
            <p:nvPr/>
          </p:nvSpPr>
          <p:spPr>
            <a:xfrm>
              <a:off x="1038694" y="1736085"/>
              <a:ext cx="23905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11. idle_time</a:t>
              </a:r>
              <a:endParaRPr sz="18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7" name="Google Shape;297;p50"/>
            <p:cNvGrpSpPr/>
            <p:nvPr/>
          </p:nvGrpSpPr>
          <p:grpSpPr>
            <a:xfrm>
              <a:off x="1038695" y="2383647"/>
              <a:ext cx="2377440" cy="1301390"/>
              <a:chOff x="3420659" y="2261725"/>
              <a:chExt cx="1416581" cy="1301390"/>
            </a:xfrm>
          </p:grpSpPr>
          <p:sp>
            <p:nvSpPr>
              <p:cNvPr id="298" name="Google Shape;298;p50"/>
              <p:cNvSpPr txBox="1"/>
              <p:nvPr/>
            </p:nvSpPr>
            <p:spPr>
              <a:xfrm>
                <a:off x="3420659" y="2261725"/>
                <a:ext cx="141658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4275" rIns="68575" bIns="34275" anchor="ctr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 b="1">
                    <a:solidFill>
                      <a:srgbClr val="538CD5"/>
                    </a:solidFill>
                  </a:rPr>
                  <a:t>連續</a:t>
                </a:r>
                <a:r>
                  <a:rPr lang="zh-TW" sz="1200" b="1">
                    <a:solidFill>
                      <a:srgbClr val="538CD5"/>
                    </a:solidFill>
                    <a:latin typeface="Arial"/>
                    <a:ea typeface="Arial"/>
                    <a:cs typeface="Arial"/>
                    <a:sym typeface="Arial"/>
                  </a:rPr>
                  <a:t>尺度</a:t>
                </a:r>
                <a:endParaRPr sz="1200" b="1">
                  <a:solidFill>
                    <a:srgbClr val="538CD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50"/>
              <p:cNvSpPr txBox="1"/>
              <p:nvPr/>
            </p:nvSpPr>
            <p:spPr>
              <a:xfrm>
                <a:off x="3420659" y="2547452"/>
                <a:ext cx="1416581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4275" rIns="68575" bIns="34275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5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生產中斷的時間</a:t>
                </a:r>
                <a:endParaRPr sz="15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5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(多種原因)：</a:t>
                </a:r>
                <a:endParaRPr sz="1100"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5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0~300(每小時)</a:t>
                </a:r>
                <a:endParaRPr sz="15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0" name="Google Shape;300;p50"/>
          <p:cNvGrpSpPr/>
          <p:nvPr/>
        </p:nvGrpSpPr>
        <p:grpSpPr>
          <a:xfrm>
            <a:off x="6584873" y="812125"/>
            <a:ext cx="1783080" cy="1461714"/>
            <a:chOff x="1038695" y="1736085"/>
            <a:chExt cx="2377440" cy="1948952"/>
          </a:xfrm>
        </p:grpSpPr>
        <p:sp>
          <p:nvSpPr>
            <p:cNvPr id="301" name="Google Shape;301;p50"/>
            <p:cNvSpPr/>
            <p:nvPr/>
          </p:nvSpPr>
          <p:spPr>
            <a:xfrm>
              <a:off x="1038695" y="2228527"/>
              <a:ext cx="2377440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50"/>
            <p:cNvSpPr txBox="1"/>
            <p:nvPr/>
          </p:nvSpPr>
          <p:spPr>
            <a:xfrm>
              <a:off x="1038695" y="1736085"/>
              <a:ext cx="19600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12. idle_men</a:t>
              </a:r>
              <a:endParaRPr sz="18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3" name="Google Shape;303;p50"/>
            <p:cNvGrpSpPr/>
            <p:nvPr/>
          </p:nvGrpSpPr>
          <p:grpSpPr>
            <a:xfrm>
              <a:off x="1038695" y="2383647"/>
              <a:ext cx="2377440" cy="1301390"/>
              <a:chOff x="3420659" y="2261725"/>
              <a:chExt cx="1416581" cy="1301390"/>
            </a:xfrm>
          </p:grpSpPr>
          <p:sp>
            <p:nvSpPr>
              <p:cNvPr id="304" name="Google Shape;304;p50"/>
              <p:cNvSpPr txBox="1"/>
              <p:nvPr/>
            </p:nvSpPr>
            <p:spPr>
              <a:xfrm>
                <a:off x="3420659" y="2261725"/>
                <a:ext cx="141658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4275" rIns="68575" bIns="34275" anchor="ctr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 b="1">
                    <a:solidFill>
                      <a:srgbClr val="538CD5"/>
                    </a:solidFill>
                  </a:rPr>
                  <a:t>連續</a:t>
                </a:r>
                <a:r>
                  <a:rPr lang="zh-TW" sz="1200" b="1">
                    <a:solidFill>
                      <a:srgbClr val="538CD5"/>
                    </a:solidFill>
                    <a:latin typeface="Arial"/>
                    <a:ea typeface="Arial"/>
                    <a:cs typeface="Arial"/>
                    <a:sym typeface="Arial"/>
                  </a:rPr>
                  <a:t>尺度</a:t>
                </a:r>
                <a:endParaRPr sz="1200" b="1">
                  <a:solidFill>
                    <a:srgbClr val="538CD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50"/>
              <p:cNvSpPr txBox="1"/>
              <p:nvPr/>
            </p:nvSpPr>
            <p:spPr>
              <a:xfrm>
                <a:off x="3420659" y="2547452"/>
                <a:ext cx="1416581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4275" rIns="68575" bIns="34275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5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因生產中斷而閒置的工人數：</a:t>
                </a:r>
                <a:endParaRPr sz="1100"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5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0~45(人)</a:t>
                </a:r>
                <a:endParaRPr sz="15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6" name="Google Shape;306;p50"/>
          <p:cNvGrpSpPr/>
          <p:nvPr/>
        </p:nvGrpSpPr>
        <p:grpSpPr>
          <a:xfrm>
            <a:off x="3628760" y="3024938"/>
            <a:ext cx="2071980" cy="1415687"/>
            <a:chOff x="1038691" y="1736085"/>
            <a:chExt cx="2762640" cy="1887582"/>
          </a:xfrm>
        </p:grpSpPr>
        <p:sp>
          <p:nvSpPr>
            <p:cNvPr id="307" name="Google Shape;307;p50"/>
            <p:cNvSpPr/>
            <p:nvPr/>
          </p:nvSpPr>
          <p:spPr>
            <a:xfrm>
              <a:off x="1038695" y="2228527"/>
              <a:ext cx="2377440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50"/>
            <p:cNvSpPr txBox="1"/>
            <p:nvPr/>
          </p:nvSpPr>
          <p:spPr>
            <a:xfrm>
              <a:off x="1038694" y="1736085"/>
              <a:ext cx="26062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14.no_of_workers</a:t>
              </a:r>
              <a:endParaRPr sz="18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9" name="Google Shape;309;p50"/>
            <p:cNvGrpSpPr/>
            <p:nvPr/>
          </p:nvGrpSpPr>
          <p:grpSpPr>
            <a:xfrm>
              <a:off x="1038691" y="2383647"/>
              <a:ext cx="2762640" cy="1240020"/>
              <a:chOff x="3420657" y="2261725"/>
              <a:chExt cx="1646100" cy="1240020"/>
            </a:xfrm>
          </p:grpSpPr>
          <p:sp>
            <p:nvSpPr>
              <p:cNvPr id="310" name="Google Shape;310;p50"/>
              <p:cNvSpPr txBox="1"/>
              <p:nvPr/>
            </p:nvSpPr>
            <p:spPr>
              <a:xfrm>
                <a:off x="3420659" y="2261725"/>
                <a:ext cx="141658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4275" rIns="68575" bIns="34275" anchor="ctr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 b="1">
                    <a:solidFill>
                      <a:srgbClr val="538CD5"/>
                    </a:solidFill>
                  </a:rPr>
                  <a:t>連續</a:t>
                </a:r>
                <a:r>
                  <a:rPr lang="zh-TW" sz="1200" b="1">
                    <a:solidFill>
                      <a:srgbClr val="538CD5"/>
                    </a:solidFill>
                    <a:latin typeface="Arial"/>
                    <a:ea typeface="Arial"/>
                    <a:cs typeface="Arial"/>
                    <a:sym typeface="Arial"/>
                  </a:rPr>
                  <a:t>尺度</a:t>
                </a:r>
                <a:endParaRPr sz="1200" b="1">
                  <a:solidFill>
                    <a:srgbClr val="538CD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50"/>
              <p:cNvSpPr txBox="1"/>
              <p:nvPr/>
            </p:nvSpPr>
            <p:spPr>
              <a:xfrm>
                <a:off x="3420657" y="2547445"/>
                <a:ext cx="1646100" cy="95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4275" rIns="68575" bIns="34275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400" dirty="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每個團隊的工人數量：</a:t>
                </a:r>
                <a:endParaRPr sz="1100" dirty="0"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400" dirty="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2~89(人)</a:t>
                </a:r>
                <a:endParaRPr sz="1100" dirty="0"/>
              </a:p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12" name="Google Shape;312;p50"/>
          <p:cNvGrpSpPr/>
          <p:nvPr/>
        </p:nvGrpSpPr>
        <p:grpSpPr>
          <a:xfrm>
            <a:off x="6578402" y="3048019"/>
            <a:ext cx="2162313" cy="1438633"/>
            <a:chOff x="1038693" y="1766860"/>
            <a:chExt cx="2883084" cy="1918177"/>
          </a:xfrm>
        </p:grpSpPr>
        <p:sp>
          <p:nvSpPr>
            <p:cNvPr id="313" name="Google Shape;313;p50"/>
            <p:cNvSpPr/>
            <p:nvPr/>
          </p:nvSpPr>
          <p:spPr>
            <a:xfrm>
              <a:off x="1038695" y="2228527"/>
              <a:ext cx="2377440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50"/>
            <p:cNvSpPr txBox="1"/>
            <p:nvPr/>
          </p:nvSpPr>
          <p:spPr>
            <a:xfrm>
              <a:off x="1038693" y="1766860"/>
              <a:ext cx="2883084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5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15. actual_productivity</a:t>
              </a:r>
              <a:endParaRPr sz="15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5" name="Google Shape;315;p50"/>
            <p:cNvGrpSpPr/>
            <p:nvPr/>
          </p:nvGrpSpPr>
          <p:grpSpPr>
            <a:xfrm>
              <a:off x="1038695" y="2383647"/>
              <a:ext cx="2377440" cy="1301390"/>
              <a:chOff x="3420659" y="2261725"/>
              <a:chExt cx="1416581" cy="1301390"/>
            </a:xfrm>
          </p:grpSpPr>
          <p:sp>
            <p:nvSpPr>
              <p:cNvPr id="316" name="Google Shape;316;p50"/>
              <p:cNvSpPr txBox="1"/>
              <p:nvPr/>
            </p:nvSpPr>
            <p:spPr>
              <a:xfrm>
                <a:off x="3420659" y="2261725"/>
                <a:ext cx="141658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4275" rIns="68575" bIns="34275" anchor="ctr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 b="1">
                    <a:solidFill>
                      <a:srgbClr val="538CD5"/>
                    </a:solidFill>
                    <a:latin typeface="Arial"/>
                    <a:ea typeface="Arial"/>
                    <a:cs typeface="Arial"/>
                    <a:sym typeface="Arial"/>
                  </a:rPr>
                  <a:t>連續尺度</a:t>
                </a:r>
                <a:endParaRPr sz="1200" b="1">
                  <a:solidFill>
                    <a:srgbClr val="538CD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50"/>
              <p:cNvSpPr txBox="1"/>
              <p:nvPr/>
            </p:nvSpPr>
            <p:spPr>
              <a:xfrm>
                <a:off x="3420659" y="2547452"/>
                <a:ext cx="1416581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4275" rIns="68575" bIns="34275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5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工人交出的實際生產率百分比：</a:t>
                </a:r>
                <a:endParaRPr sz="1100"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5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區間在0-1</a:t>
                </a:r>
                <a:endParaRPr sz="15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18" name="Google Shape;318;p50"/>
          <p:cNvGrpSpPr/>
          <p:nvPr/>
        </p:nvGrpSpPr>
        <p:grpSpPr>
          <a:xfrm>
            <a:off x="669309" y="3052333"/>
            <a:ext cx="2196818" cy="1438632"/>
            <a:chOff x="1038694" y="1766861"/>
            <a:chExt cx="2929090" cy="1918176"/>
          </a:xfrm>
        </p:grpSpPr>
        <p:sp>
          <p:nvSpPr>
            <p:cNvPr id="319" name="Google Shape;319;p50"/>
            <p:cNvSpPr/>
            <p:nvPr/>
          </p:nvSpPr>
          <p:spPr>
            <a:xfrm>
              <a:off x="1038695" y="2228527"/>
              <a:ext cx="2377440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50"/>
            <p:cNvSpPr txBox="1"/>
            <p:nvPr/>
          </p:nvSpPr>
          <p:spPr>
            <a:xfrm>
              <a:off x="1038694" y="1766861"/>
              <a:ext cx="292909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5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13.no_of_style_change</a:t>
              </a:r>
              <a:endParaRPr sz="15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1" name="Google Shape;321;p50"/>
            <p:cNvGrpSpPr/>
            <p:nvPr/>
          </p:nvGrpSpPr>
          <p:grpSpPr>
            <a:xfrm>
              <a:off x="1038695" y="2383647"/>
              <a:ext cx="2377440" cy="1301390"/>
              <a:chOff x="3420659" y="2261725"/>
              <a:chExt cx="1416581" cy="1301390"/>
            </a:xfrm>
          </p:grpSpPr>
          <p:sp>
            <p:nvSpPr>
              <p:cNvPr id="322" name="Google Shape;322;p50"/>
              <p:cNvSpPr txBox="1"/>
              <p:nvPr/>
            </p:nvSpPr>
            <p:spPr>
              <a:xfrm>
                <a:off x="3420659" y="2261725"/>
                <a:ext cx="141658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4275" rIns="68575" bIns="34275" anchor="ctr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 b="1">
                    <a:solidFill>
                      <a:srgbClr val="538CD5"/>
                    </a:solidFill>
                    <a:latin typeface="Arial"/>
                    <a:ea typeface="Arial"/>
                    <a:cs typeface="Arial"/>
                    <a:sym typeface="Arial"/>
                  </a:rPr>
                  <a:t>名目尺度</a:t>
                </a:r>
                <a:endParaRPr sz="1200" b="1">
                  <a:solidFill>
                    <a:srgbClr val="538CD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50"/>
              <p:cNvSpPr txBox="1"/>
              <p:nvPr/>
            </p:nvSpPr>
            <p:spPr>
              <a:xfrm>
                <a:off x="3420659" y="2547452"/>
                <a:ext cx="1416581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4275" rIns="68575" bIns="34275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5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特定產品風格的變化次數：</a:t>
                </a:r>
                <a:endParaRPr sz="1100"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5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0,1,2(次)</a:t>
                </a:r>
                <a:endParaRPr sz="15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24" name="Google Shape;324;p50"/>
          <p:cNvSpPr/>
          <p:nvPr/>
        </p:nvSpPr>
        <p:spPr>
          <a:xfrm flipH="1">
            <a:off x="5118286" y="789832"/>
            <a:ext cx="378475" cy="312218"/>
          </a:xfrm>
          <a:custGeom>
            <a:avLst/>
            <a:gdLst/>
            <a:ahLst/>
            <a:cxnLst/>
            <a:rect l="l" t="t" r="r" b="b"/>
            <a:pathLst>
              <a:path w="3217557" h="2654282" extrusionOk="0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50"/>
          <p:cNvSpPr/>
          <p:nvPr/>
        </p:nvSpPr>
        <p:spPr>
          <a:xfrm>
            <a:off x="8672312" y="3011351"/>
            <a:ext cx="384887" cy="382757"/>
          </a:xfrm>
          <a:custGeom>
            <a:avLst/>
            <a:gdLst/>
            <a:ahLst/>
            <a:cxnLst/>
            <a:rect l="l" t="t" r="r" b="b"/>
            <a:pathLst>
              <a:path w="3228711" h="3210836" extrusionOk="0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50"/>
          <p:cNvSpPr/>
          <p:nvPr/>
        </p:nvSpPr>
        <p:spPr>
          <a:xfrm flipH="1">
            <a:off x="2811853" y="3015102"/>
            <a:ext cx="386232" cy="387187"/>
          </a:xfrm>
          <a:custGeom>
            <a:avLst/>
            <a:gdLst/>
            <a:ahLst/>
            <a:cxnLst/>
            <a:rect l="l" t="t" r="r" b="b"/>
            <a:pathLst>
              <a:path w="3240000" h="3248012" extrusionOk="0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50"/>
          <p:cNvSpPr/>
          <p:nvPr/>
        </p:nvSpPr>
        <p:spPr>
          <a:xfrm rot="-2794009">
            <a:off x="8034966" y="721033"/>
            <a:ext cx="413882" cy="409564"/>
          </a:xfrm>
          <a:custGeom>
            <a:avLst/>
            <a:gdLst/>
            <a:ahLst/>
            <a:cxnLst/>
            <a:rect l="l" t="t" r="r" b="b"/>
            <a:pathLst>
              <a:path w="1807241" h="1788383" extrusionOk="0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50"/>
          <p:cNvSpPr/>
          <p:nvPr/>
        </p:nvSpPr>
        <p:spPr>
          <a:xfrm>
            <a:off x="2063808" y="664543"/>
            <a:ext cx="419951" cy="419951"/>
          </a:xfrm>
          <a:custGeom>
            <a:avLst/>
            <a:gdLst/>
            <a:ahLst/>
            <a:cxnLst/>
            <a:rect l="l" t="t" r="r" b="b"/>
            <a:pathLst>
              <a:path w="3240000" h="3240000" extrusionOk="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50"/>
          <p:cNvSpPr/>
          <p:nvPr/>
        </p:nvSpPr>
        <p:spPr>
          <a:xfrm>
            <a:off x="5604134" y="2969486"/>
            <a:ext cx="395501" cy="370225"/>
          </a:xfrm>
          <a:custGeom>
            <a:avLst/>
            <a:gdLst/>
            <a:ahLst/>
            <a:cxnLst/>
            <a:rect l="l" t="t" r="r" b="b"/>
            <a:pathLst>
              <a:path w="3239999" h="3032924" extrusionOk="0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1"/>
          <p:cNvSpPr txBox="1"/>
          <p:nvPr/>
        </p:nvSpPr>
        <p:spPr>
          <a:xfrm>
            <a:off x="5103399" y="2143223"/>
            <a:ext cx="3582864" cy="62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數據預處理</a:t>
            </a:r>
            <a:endParaRPr sz="3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52" descr="https://lh3.googleusercontent.com/eRwgDSvxeZVpfNGMhVxQu9FCIGgxz7Kh13ssWO61KWG7wNN69_-3z7WDiAIgkMRNzQOTXURhcKfKZxhAAydou8ZdlqQpv2pC3MCekuzuDOFlsBwAXwYqq0Zu1akhyOk9GtUtF71TtTL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3388" y="2301074"/>
            <a:ext cx="5233249" cy="274538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2"/>
          <p:cNvSpPr txBox="1"/>
          <p:nvPr/>
        </p:nvSpPr>
        <p:spPr>
          <a:xfrm>
            <a:off x="413043" y="3362875"/>
            <a:ext cx="3203582" cy="1177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34275" rIns="81000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觀察原本的資料發現date變數日期是從2015/1/1到2015/3/11， 故把這些日期分成：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[January, February, March]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p52" descr="https://lh4.googleusercontent.com/GiK6XnS5RH5nIHccQy9Z-MSJkQsZrNC8_ozD05i2GlFfdFwhNc8Se5787BpaT8awzHihhYc_dNE9y_iGqvWcMFU59iKOlFxcuve4y1OCu-jpvGPM_syMg1IPB0n58QvLjs9kFNTcVyRV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396" y="109988"/>
            <a:ext cx="5247018" cy="2750823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2"/>
          <p:cNvSpPr/>
          <p:nvPr/>
        </p:nvSpPr>
        <p:spPr>
          <a:xfrm>
            <a:off x="4478705" y="2433250"/>
            <a:ext cx="18658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52"/>
          <p:cNvSpPr/>
          <p:nvPr/>
        </p:nvSpPr>
        <p:spPr>
          <a:xfrm>
            <a:off x="4478705" y="2433250"/>
            <a:ext cx="18658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52"/>
          <p:cNvSpPr/>
          <p:nvPr/>
        </p:nvSpPr>
        <p:spPr>
          <a:xfrm rot="5400000">
            <a:off x="5486400" y="1287494"/>
            <a:ext cx="1022230" cy="87989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5" name="Google Shape;345;p52"/>
          <p:cNvGrpSpPr/>
          <p:nvPr/>
        </p:nvGrpSpPr>
        <p:grpSpPr>
          <a:xfrm flipH="1">
            <a:off x="6820790" y="1294652"/>
            <a:ext cx="1855227" cy="665701"/>
            <a:chOff x="2943225" y="1933511"/>
            <a:chExt cx="6306406" cy="2988545"/>
          </a:xfrm>
        </p:grpSpPr>
        <p:sp>
          <p:nvSpPr>
            <p:cNvPr id="346" name="Google Shape;346;p52"/>
            <p:cNvSpPr/>
            <p:nvPr/>
          </p:nvSpPr>
          <p:spPr>
            <a:xfrm>
              <a:off x="2943225" y="3798769"/>
              <a:ext cx="2514218" cy="1123287"/>
            </a:xfrm>
            <a:custGeom>
              <a:avLst/>
              <a:gdLst/>
              <a:ahLst/>
              <a:cxnLst/>
              <a:rect l="l" t="t" r="r" b="b"/>
              <a:pathLst>
                <a:path w="2514218" h="1123287" extrusionOk="0">
                  <a:moveTo>
                    <a:pt x="0" y="443571"/>
                  </a:moveTo>
                  <a:cubicBezTo>
                    <a:pt x="2572" y="437760"/>
                    <a:pt x="6191" y="432236"/>
                    <a:pt x="7429" y="426235"/>
                  </a:cubicBezTo>
                  <a:cubicBezTo>
                    <a:pt x="40577" y="268787"/>
                    <a:pt x="144018" y="178585"/>
                    <a:pt x="293465" y="140866"/>
                  </a:cubicBezTo>
                  <a:cubicBezTo>
                    <a:pt x="940308" y="-22583"/>
                    <a:pt x="1588865" y="-61254"/>
                    <a:pt x="2240185" y="118673"/>
                  </a:cubicBezTo>
                  <a:cubicBezTo>
                    <a:pt x="2299621" y="135056"/>
                    <a:pt x="2340674" y="160583"/>
                    <a:pt x="2368201" y="217923"/>
                  </a:cubicBezTo>
                  <a:cubicBezTo>
                    <a:pt x="2410397" y="305839"/>
                    <a:pt x="2460784" y="389850"/>
                    <a:pt x="2514219" y="487386"/>
                  </a:cubicBezTo>
                  <a:cubicBezTo>
                    <a:pt x="2427637" y="477099"/>
                    <a:pt x="2351342" y="475384"/>
                    <a:pt x="2278952" y="457572"/>
                  </a:cubicBezTo>
                  <a:cubicBezTo>
                    <a:pt x="2184178" y="434236"/>
                    <a:pt x="2129314" y="458715"/>
                    <a:pt x="2070830" y="542916"/>
                  </a:cubicBezTo>
                  <a:cubicBezTo>
                    <a:pt x="1677353" y="1110130"/>
                    <a:pt x="1047750" y="1191474"/>
                    <a:pt x="588836" y="1080888"/>
                  </a:cubicBezTo>
                  <a:cubicBezTo>
                    <a:pt x="411480" y="1038121"/>
                    <a:pt x="264795" y="939823"/>
                    <a:pt x="140589" y="807045"/>
                  </a:cubicBezTo>
                  <a:cubicBezTo>
                    <a:pt x="73343" y="735036"/>
                    <a:pt x="28194" y="651311"/>
                    <a:pt x="0" y="557680"/>
                  </a:cubicBezTo>
                  <a:cubicBezTo>
                    <a:pt x="0" y="519675"/>
                    <a:pt x="0" y="481575"/>
                    <a:pt x="0" y="443571"/>
                  </a:cubicBezTo>
                  <a:close/>
                  <a:moveTo>
                    <a:pt x="834009" y="980114"/>
                  </a:moveTo>
                  <a:cubicBezTo>
                    <a:pt x="1138047" y="978209"/>
                    <a:pt x="1360170" y="919344"/>
                    <a:pt x="1569625" y="821523"/>
                  </a:cubicBezTo>
                  <a:cubicBezTo>
                    <a:pt x="1718310" y="752085"/>
                    <a:pt x="1823180" y="631880"/>
                    <a:pt x="1868614" y="470241"/>
                  </a:cubicBezTo>
                  <a:cubicBezTo>
                    <a:pt x="1898428" y="364037"/>
                    <a:pt x="1851946" y="282503"/>
                    <a:pt x="1746028" y="255261"/>
                  </a:cubicBezTo>
                  <a:cubicBezTo>
                    <a:pt x="1694879" y="242117"/>
                    <a:pt x="1638491" y="234021"/>
                    <a:pt x="1586770" y="240974"/>
                  </a:cubicBezTo>
                  <a:cubicBezTo>
                    <a:pt x="1231773" y="288694"/>
                    <a:pt x="877348" y="340129"/>
                    <a:pt x="523018" y="392421"/>
                  </a:cubicBezTo>
                  <a:cubicBezTo>
                    <a:pt x="457581" y="402042"/>
                    <a:pt x="390811" y="413853"/>
                    <a:pt x="329470" y="437379"/>
                  </a:cubicBezTo>
                  <a:cubicBezTo>
                    <a:pt x="232219" y="474717"/>
                    <a:pt x="204502" y="545298"/>
                    <a:pt x="236220" y="644358"/>
                  </a:cubicBezTo>
                  <a:cubicBezTo>
                    <a:pt x="269748" y="748942"/>
                    <a:pt x="344519" y="817999"/>
                    <a:pt x="437198" y="868862"/>
                  </a:cubicBezTo>
                  <a:cubicBezTo>
                    <a:pt x="582263" y="948396"/>
                    <a:pt x="739045" y="981638"/>
                    <a:pt x="834009" y="9801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52"/>
            <p:cNvSpPr/>
            <p:nvPr/>
          </p:nvSpPr>
          <p:spPr>
            <a:xfrm>
              <a:off x="5801486" y="2788431"/>
              <a:ext cx="3406330" cy="881636"/>
            </a:xfrm>
            <a:custGeom>
              <a:avLst/>
              <a:gdLst/>
              <a:ahLst/>
              <a:cxnLst/>
              <a:rect l="l" t="t" r="r" b="b"/>
              <a:pathLst>
                <a:path w="3406330" h="881636" extrusionOk="0">
                  <a:moveTo>
                    <a:pt x="95" y="720102"/>
                  </a:moveTo>
                  <a:cubicBezTo>
                    <a:pt x="67913" y="707910"/>
                    <a:pt x="136493" y="698861"/>
                    <a:pt x="203359" y="682859"/>
                  </a:cubicBezTo>
                  <a:cubicBezTo>
                    <a:pt x="305658" y="658380"/>
                    <a:pt x="395002" y="609136"/>
                    <a:pt x="468059" y="531507"/>
                  </a:cubicBezTo>
                  <a:cubicBezTo>
                    <a:pt x="481394" y="517315"/>
                    <a:pt x="500825" y="505885"/>
                    <a:pt x="519494" y="499884"/>
                  </a:cubicBezTo>
                  <a:cubicBezTo>
                    <a:pt x="1014889" y="341388"/>
                    <a:pt x="1511142" y="185845"/>
                    <a:pt x="2023110" y="87928"/>
                  </a:cubicBezTo>
                  <a:cubicBezTo>
                    <a:pt x="2406491" y="14585"/>
                    <a:pt x="2792254" y="-25134"/>
                    <a:pt x="3182683" y="17538"/>
                  </a:cubicBezTo>
                  <a:cubicBezTo>
                    <a:pt x="3257264" y="25729"/>
                    <a:pt x="3331465" y="38302"/>
                    <a:pt x="3405855" y="48875"/>
                  </a:cubicBezTo>
                  <a:cubicBezTo>
                    <a:pt x="3406045" y="53257"/>
                    <a:pt x="3406140" y="57638"/>
                    <a:pt x="3406331" y="62020"/>
                  </a:cubicBezTo>
                  <a:cubicBezTo>
                    <a:pt x="3307842" y="100215"/>
                    <a:pt x="3209354" y="138696"/>
                    <a:pt x="3110770" y="176606"/>
                  </a:cubicBezTo>
                  <a:cubicBezTo>
                    <a:pt x="2514600" y="406253"/>
                    <a:pt x="1918621" y="636377"/>
                    <a:pt x="1321784" y="864311"/>
                  </a:cubicBezTo>
                  <a:cubicBezTo>
                    <a:pt x="1283780" y="878884"/>
                    <a:pt x="1237964" y="884980"/>
                    <a:pt x="1197674" y="879836"/>
                  </a:cubicBezTo>
                  <a:cubicBezTo>
                    <a:pt x="905066" y="843070"/>
                    <a:pt x="612934" y="802017"/>
                    <a:pt x="320516" y="763441"/>
                  </a:cubicBezTo>
                  <a:cubicBezTo>
                    <a:pt x="213932" y="749344"/>
                    <a:pt x="106871" y="738485"/>
                    <a:pt x="0" y="726103"/>
                  </a:cubicBezTo>
                  <a:cubicBezTo>
                    <a:pt x="0" y="724103"/>
                    <a:pt x="0" y="722102"/>
                    <a:pt x="95" y="7201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52"/>
            <p:cNvSpPr/>
            <p:nvPr/>
          </p:nvSpPr>
          <p:spPr>
            <a:xfrm>
              <a:off x="3253229" y="1933511"/>
              <a:ext cx="2252736" cy="1895062"/>
            </a:xfrm>
            <a:custGeom>
              <a:avLst/>
              <a:gdLst/>
              <a:ahLst/>
              <a:cxnLst/>
              <a:rect l="l" t="t" r="r" b="b"/>
              <a:pathLst>
                <a:path w="2252736" h="1895062" extrusionOk="0">
                  <a:moveTo>
                    <a:pt x="2026001" y="1895063"/>
                  </a:moveTo>
                  <a:cubicBezTo>
                    <a:pt x="1981805" y="1815719"/>
                    <a:pt x="1944563" y="1742567"/>
                    <a:pt x="1901605" y="1672844"/>
                  </a:cubicBezTo>
                  <a:cubicBezTo>
                    <a:pt x="1701675" y="1348232"/>
                    <a:pt x="1410686" y="1219264"/>
                    <a:pt x="1035401" y="1276128"/>
                  </a:cubicBezTo>
                  <a:cubicBezTo>
                    <a:pt x="975870" y="1285177"/>
                    <a:pt x="916339" y="1295750"/>
                    <a:pt x="858141" y="1310894"/>
                  </a:cubicBezTo>
                  <a:cubicBezTo>
                    <a:pt x="823661" y="1319943"/>
                    <a:pt x="802134" y="1310799"/>
                    <a:pt x="779084" y="1286510"/>
                  </a:cubicBezTo>
                  <a:cubicBezTo>
                    <a:pt x="720029" y="1224503"/>
                    <a:pt x="660497" y="1162781"/>
                    <a:pt x="597347" y="1104964"/>
                  </a:cubicBezTo>
                  <a:cubicBezTo>
                    <a:pt x="579249" y="1088390"/>
                    <a:pt x="547340" y="1075913"/>
                    <a:pt x="523528" y="1078389"/>
                  </a:cubicBezTo>
                  <a:cubicBezTo>
                    <a:pt x="380843" y="1093439"/>
                    <a:pt x="264638" y="1045623"/>
                    <a:pt x="170912" y="940086"/>
                  </a:cubicBezTo>
                  <a:cubicBezTo>
                    <a:pt x="84711" y="842931"/>
                    <a:pt x="31466" y="728536"/>
                    <a:pt x="6892" y="601949"/>
                  </a:cubicBezTo>
                  <a:cubicBezTo>
                    <a:pt x="-14158" y="493840"/>
                    <a:pt x="14417" y="394399"/>
                    <a:pt x="73472" y="303245"/>
                  </a:cubicBezTo>
                  <a:cubicBezTo>
                    <a:pt x="253875" y="25019"/>
                    <a:pt x="546674" y="-66135"/>
                    <a:pt x="883097" y="47975"/>
                  </a:cubicBezTo>
                  <a:cubicBezTo>
                    <a:pt x="1226854" y="164561"/>
                    <a:pt x="1399161" y="413735"/>
                    <a:pt x="1442119" y="763683"/>
                  </a:cubicBezTo>
                  <a:cubicBezTo>
                    <a:pt x="1448501" y="815499"/>
                    <a:pt x="1452025" y="867982"/>
                    <a:pt x="1451834" y="920179"/>
                  </a:cubicBezTo>
                  <a:cubicBezTo>
                    <a:pt x="1451739" y="953040"/>
                    <a:pt x="1464788" y="966661"/>
                    <a:pt x="1494030" y="978091"/>
                  </a:cubicBezTo>
                  <a:cubicBezTo>
                    <a:pt x="1785876" y="1091629"/>
                    <a:pt x="2026097" y="1276128"/>
                    <a:pt x="2228884" y="1512539"/>
                  </a:cubicBezTo>
                  <a:cubicBezTo>
                    <a:pt x="2256983" y="1545305"/>
                    <a:pt x="2262126" y="1568165"/>
                    <a:pt x="2234218" y="1604836"/>
                  </a:cubicBezTo>
                  <a:cubicBezTo>
                    <a:pt x="2163447" y="1698086"/>
                    <a:pt x="2097344" y="1794955"/>
                    <a:pt x="2026001" y="1895063"/>
                  </a:cubicBezTo>
                  <a:close/>
                  <a:moveTo>
                    <a:pt x="721934" y="115983"/>
                  </a:moveTo>
                  <a:cubicBezTo>
                    <a:pt x="687263" y="117698"/>
                    <a:pt x="664974" y="118174"/>
                    <a:pt x="642876" y="119984"/>
                  </a:cubicBezTo>
                  <a:cubicBezTo>
                    <a:pt x="360936" y="143320"/>
                    <a:pt x="208631" y="411544"/>
                    <a:pt x="333504" y="664528"/>
                  </a:cubicBezTo>
                  <a:cubicBezTo>
                    <a:pt x="444756" y="889985"/>
                    <a:pt x="738888" y="1024382"/>
                    <a:pt x="986443" y="963041"/>
                  </a:cubicBezTo>
                  <a:cubicBezTo>
                    <a:pt x="1249523" y="897890"/>
                    <a:pt x="1363442" y="639287"/>
                    <a:pt x="1223996" y="406115"/>
                  </a:cubicBezTo>
                  <a:cubicBezTo>
                    <a:pt x="1109696" y="214853"/>
                    <a:pt x="933008" y="121127"/>
                    <a:pt x="721934" y="1159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52"/>
            <p:cNvSpPr/>
            <p:nvPr/>
          </p:nvSpPr>
          <p:spPr>
            <a:xfrm>
              <a:off x="5294626" y="3506260"/>
              <a:ext cx="3867185" cy="647148"/>
            </a:xfrm>
            <a:custGeom>
              <a:avLst/>
              <a:gdLst/>
              <a:ahLst/>
              <a:cxnLst/>
              <a:rect l="l" t="t" r="r" b="b"/>
              <a:pathLst>
                <a:path w="3867185" h="647148" extrusionOk="0">
                  <a:moveTo>
                    <a:pt x="3866423" y="586441"/>
                  </a:moveTo>
                  <a:cubicBezTo>
                    <a:pt x="3762506" y="594537"/>
                    <a:pt x="3658587" y="603491"/>
                    <a:pt x="3554670" y="610540"/>
                  </a:cubicBezTo>
                  <a:cubicBezTo>
                    <a:pt x="2857154" y="657498"/>
                    <a:pt x="2158972" y="651021"/>
                    <a:pt x="1460694" y="636352"/>
                  </a:cubicBezTo>
                  <a:cubicBezTo>
                    <a:pt x="1019591" y="627018"/>
                    <a:pt x="578584" y="613778"/>
                    <a:pt x="137576" y="604158"/>
                  </a:cubicBezTo>
                  <a:cubicBezTo>
                    <a:pt x="97571" y="603300"/>
                    <a:pt x="78712" y="591013"/>
                    <a:pt x="66805" y="553294"/>
                  </a:cubicBezTo>
                  <a:cubicBezTo>
                    <a:pt x="48232" y="494525"/>
                    <a:pt x="21657" y="438232"/>
                    <a:pt x="2893" y="379558"/>
                  </a:cubicBezTo>
                  <a:cubicBezTo>
                    <a:pt x="-2727" y="362127"/>
                    <a:pt x="-60" y="335457"/>
                    <a:pt x="10036" y="320694"/>
                  </a:cubicBezTo>
                  <a:cubicBezTo>
                    <a:pt x="78807" y="219919"/>
                    <a:pt x="149768" y="120478"/>
                    <a:pt x="222444" y="22466"/>
                  </a:cubicBezTo>
                  <a:cubicBezTo>
                    <a:pt x="232064" y="9417"/>
                    <a:pt x="256258" y="-1537"/>
                    <a:pt x="272260" y="177"/>
                  </a:cubicBezTo>
                  <a:cubicBezTo>
                    <a:pt x="500955" y="24752"/>
                    <a:pt x="729174" y="52851"/>
                    <a:pt x="957964" y="76758"/>
                  </a:cubicBezTo>
                  <a:cubicBezTo>
                    <a:pt x="995969" y="80759"/>
                    <a:pt x="1005399" y="96570"/>
                    <a:pt x="1007590" y="129146"/>
                  </a:cubicBezTo>
                  <a:cubicBezTo>
                    <a:pt x="1013876" y="224015"/>
                    <a:pt x="1022544" y="318694"/>
                    <a:pt x="1028068" y="413658"/>
                  </a:cubicBezTo>
                  <a:cubicBezTo>
                    <a:pt x="1029688" y="441375"/>
                    <a:pt x="1038737" y="451758"/>
                    <a:pt x="1067026" y="453758"/>
                  </a:cubicBezTo>
                  <a:cubicBezTo>
                    <a:pt x="1310771" y="470712"/>
                    <a:pt x="1554230" y="491572"/>
                    <a:pt x="1798070" y="506526"/>
                  </a:cubicBezTo>
                  <a:cubicBezTo>
                    <a:pt x="2461867" y="547294"/>
                    <a:pt x="3126236" y="572820"/>
                    <a:pt x="3791366" y="574630"/>
                  </a:cubicBezTo>
                  <a:cubicBezTo>
                    <a:pt x="3816608" y="574725"/>
                    <a:pt x="3841944" y="574630"/>
                    <a:pt x="3867185" y="574630"/>
                  </a:cubicBezTo>
                  <a:cubicBezTo>
                    <a:pt x="3866900" y="578440"/>
                    <a:pt x="3866614" y="582441"/>
                    <a:pt x="3866423" y="586441"/>
                  </a:cubicBezTo>
                  <a:close/>
                  <a:moveTo>
                    <a:pt x="473237" y="300501"/>
                  </a:moveTo>
                  <a:cubicBezTo>
                    <a:pt x="473428" y="407276"/>
                    <a:pt x="551247" y="490334"/>
                    <a:pt x="650497" y="489667"/>
                  </a:cubicBezTo>
                  <a:cubicBezTo>
                    <a:pt x="747652" y="489000"/>
                    <a:pt x="826615" y="402704"/>
                    <a:pt x="826234" y="297453"/>
                  </a:cubicBezTo>
                  <a:cubicBezTo>
                    <a:pt x="825948" y="192011"/>
                    <a:pt x="746129" y="106953"/>
                    <a:pt x="648307" y="107810"/>
                  </a:cubicBezTo>
                  <a:cubicBezTo>
                    <a:pt x="550961" y="108667"/>
                    <a:pt x="473047" y="194487"/>
                    <a:pt x="473237" y="3005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52"/>
            <p:cNvSpPr/>
            <p:nvPr/>
          </p:nvSpPr>
          <p:spPr>
            <a:xfrm>
              <a:off x="6315360" y="3591591"/>
              <a:ext cx="2934271" cy="472497"/>
            </a:xfrm>
            <a:custGeom>
              <a:avLst/>
              <a:gdLst/>
              <a:ahLst/>
              <a:cxnLst/>
              <a:rect l="l" t="t" r="r" b="b"/>
              <a:pathLst>
                <a:path w="2934271" h="472497" extrusionOk="0">
                  <a:moveTo>
                    <a:pt x="0" y="0"/>
                  </a:moveTo>
                  <a:cubicBezTo>
                    <a:pt x="983361" y="137446"/>
                    <a:pt x="1956721" y="273558"/>
                    <a:pt x="2934272" y="410242"/>
                  </a:cubicBezTo>
                  <a:cubicBezTo>
                    <a:pt x="2912745" y="451961"/>
                    <a:pt x="2889028" y="473773"/>
                    <a:pt x="2843498" y="472440"/>
                  </a:cubicBezTo>
                  <a:cubicBezTo>
                    <a:pt x="2281904" y="455771"/>
                    <a:pt x="1720120" y="445294"/>
                    <a:pt x="1158812" y="423100"/>
                  </a:cubicBezTo>
                  <a:cubicBezTo>
                    <a:pt x="797433" y="408813"/>
                    <a:pt x="436626" y="377761"/>
                    <a:pt x="75533" y="355378"/>
                  </a:cubicBezTo>
                  <a:cubicBezTo>
                    <a:pt x="41243" y="353282"/>
                    <a:pt x="24860" y="344234"/>
                    <a:pt x="22860" y="306610"/>
                  </a:cubicBezTo>
                  <a:cubicBezTo>
                    <a:pt x="17526" y="207454"/>
                    <a:pt x="8382" y="10849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52"/>
            <p:cNvSpPr/>
            <p:nvPr/>
          </p:nvSpPr>
          <p:spPr>
            <a:xfrm>
              <a:off x="5394293" y="4133469"/>
              <a:ext cx="445198" cy="146153"/>
            </a:xfrm>
            <a:custGeom>
              <a:avLst/>
              <a:gdLst/>
              <a:ahLst/>
              <a:cxnLst/>
              <a:rect l="l" t="t" r="r" b="b"/>
              <a:pathLst>
                <a:path w="445198" h="146153" extrusionOk="0">
                  <a:moveTo>
                    <a:pt x="445199" y="15430"/>
                  </a:moveTo>
                  <a:cubicBezTo>
                    <a:pt x="331946" y="58960"/>
                    <a:pt x="218789" y="102870"/>
                    <a:pt x="105156" y="145351"/>
                  </a:cubicBezTo>
                  <a:cubicBezTo>
                    <a:pt x="97727" y="148114"/>
                    <a:pt x="81534" y="143351"/>
                    <a:pt x="77724" y="137065"/>
                  </a:cubicBezTo>
                  <a:cubicBezTo>
                    <a:pt x="51054" y="93059"/>
                    <a:pt x="26670" y="47720"/>
                    <a:pt x="0" y="0"/>
                  </a:cubicBezTo>
                  <a:cubicBezTo>
                    <a:pt x="153067" y="0"/>
                    <a:pt x="298037" y="0"/>
                    <a:pt x="442913" y="0"/>
                  </a:cubicBezTo>
                  <a:cubicBezTo>
                    <a:pt x="443579" y="5143"/>
                    <a:pt x="444341" y="10287"/>
                    <a:pt x="445199" y="154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52"/>
            <p:cNvSpPr/>
            <p:nvPr/>
          </p:nvSpPr>
          <p:spPr>
            <a:xfrm>
              <a:off x="5767863" y="3614064"/>
              <a:ext cx="352997" cy="381867"/>
            </a:xfrm>
            <a:custGeom>
              <a:avLst/>
              <a:gdLst/>
              <a:ahLst/>
              <a:cxnLst/>
              <a:rect l="l" t="t" r="r" b="b"/>
              <a:pathLst>
                <a:path w="352997" h="381867" extrusionOk="0">
                  <a:moveTo>
                    <a:pt x="0" y="192697"/>
                  </a:moveTo>
                  <a:cubicBezTo>
                    <a:pt x="-190" y="86684"/>
                    <a:pt x="77724" y="959"/>
                    <a:pt x="175070" y="6"/>
                  </a:cubicBezTo>
                  <a:cubicBezTo>
                    <a:pt x="272892" y="-851"/>
                    <a:pt x="352616" y="84112"/>
                    <a:pt x="352997" y="189649"/>
                  </a:cubicBezTo>
                  <a:cubicBezTo>
                    <a:pt x="353283" y="294901"/>
                    <a:pt x="274416" y="381292"/>
                    <a:pt x="177261" y="381864"/>
                  </a:cubicBezTo>
                  <a:cubicBezTo>
                    <a:pt x="78010" y="382530"/>
                    <a:pt x="191" y="299472"/>
                    <a:pt x="0" y="192697"/>
                  </a:cubicBezTo>
                  <a:close/>
                  <a:moveTo>
                    <a:pt x="167736" y="361671"/>
                  </a:moveTo>
                  <a:cubicBezTo>
                    <a:pt x="154020" y="250228"/>
                    <a:pt x="140875" y="143358"/>
                    <a:pt x="127636" y="35344"/>
                  </a:cubicBezTo>
                  <a:cubicBezTo>
                    <a:pt x="55436" y="55156"/>
                    <a:pt x="12097" y="123927"/>
                    <a:pt x="16669" y="202127"/>
                  </a:cubicBezTo>
                  <a:cubicBezTo>
                    <a:pt x="21622" y="288233"/>
                    <a:pt x="74296" y="347479"/>
                    <a:pt x="167736" y="361671"/>
                  </a:cubicBezTo>
                  <a:close/>
                  <a:moveTo>
                    <a:pt x="184500" y="20962"/>
                  </a:moveTo>
                  <a:cubicBezTo>
                    <a:pt x="198882" y="132118"/>
                    <a:pt x="212789" y="238893"/>
                    <a:pt x="226696" y="346717"/>
                  </a:cubicBezTo>
                  <a:cubicBezTo>
                    <a:pt x="298895" y="326238"/>
                    <a:pt x="342615" y="252895"/>
                    <a:pt x="334899" y="173838"/>
                  </a:cubicBezTo>
                  <a:cubicBezTo>
                    <a:pt x="326517" y="88399"/>
                    <a:pt x="272892" y="30867"/>
                    <a:pt x="184500" y="20962"/>
                  </a:cubicBezTo>
                  <a:close/>
                  <a:moveTo>
                    <a:pt x="165545" y="22485"/>
                  </a:moveTo>
                  <a:cubicBezTo>
                    <a:pt x="158020" y="23247"/>
                    <a:pt x="150496" y="24105"/>
                    <a:pt x="142971" y="24867"/>
                  </a:cubicBezTo>
                  <a:cubicBezTo>
                    <a:pt x="157544" y="136785"/>
                    <a:pt x="172213" y="248704"/>
                    <a:pt x="186786" y="360623"/>
                  </a:cubicBezTo>
                  <a:cubicBezTo>
                    <a:pt x="194120" y="359671"/>
                    <a:pt x="201549" y="358623"/>
                    <a:pt x="208884" y="357670"/>
                  </a:cubicBezTo>
                  <a:cubicBezTo>
                    <a:pt x="194406" y="246037"/>
                    <a:pt x="179928" y="134214"/>
                    <a:pt x="165545" y="224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52"/>
            <p:cNvSpPr/>
            <p:nvPr/>
          </p:nvSpPr>
          <p:spPr>
            <a:xfrm>
              <a:off x="5784215" y="3649503"/>
              <a:ext cx="151383" cy="326231"/>
            </a:xfrm>
            <a:custGeom>
              <a:avLst/>
              <a:gdLst/>
              <a:ahLst/>
              <a:cxnLst/>
              <a:rect l="l" t="t" r="r" b="b"/>
              <a:pathLst>
                <a:path w="151383" h="326231" extrusionOk="0">
                  <a:moveTo>
                    <a:pt x="151384" y="326231"/>
                  </a:moveTo>
                  <a:cubicBezTo>
                    <a:pt x="57943" y="312039"/>
                    <a:pt x="5270" y="252889"/>
                    <a:pt x="317" y="166783"/>
                  </a:cubicBezTo>
                  <a:cubicBezTo>
                    <a:pt x="-4160" y="88487"/>
                    <a:pt x="39084" y="19717"/>
                    <a:pt x="111283" y="0"/>
                  </a:cubicBezTo>
                  <a:cubicBezTo>
                    <a:pt x="124523" y="107823"/>
                    <a:pt x="137668" y="214789"/>
                    <a:pt x="151384" y="3262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52"/>
            <p:cNvSpPr/>
            <p:nvPr/>
          </p:nvSpPr>
          <p:spPr>
            <a:xfrm>
              <a:off x="5952363" y="3635025"/>
              <a:ext cx="151277" cy="325754"/>
            </a:xfrm>
            <a:custGeom>
              <a:avLst/>
              <a:gdLst/>
              <a:ahLst/>
              <a:cxnLst/>
              <a:rect l="l" t="t" r="r" b="b"/>
              <a:pathLst>
                <a:path w="151277" h="325754" extrusionOk="0">
                  <a:moveTo>
                    <a:pt x="0" y="0"/>
                  </a:moveTo>
                  <a:cubicBezTo>
                    <a:pt x="88487" y="9906"/>
                    <a:pt x="142018" y="67437"/>
                    <a:pt x="150400" y="152876"/>
                  </a:cubicBezTo>
                  <a:cubicBezTo>
                    <a:pt x="158115" y="231838"/>
                    <a:pt x="114395" y="305181"/>
                    <a:pt x="42196" y="325755"/>
                  </a:cubicBezTo>
                  <a:cubicBezTo>
                    <a:pt x="28289" y="218027"/>
                    <a:pt x="14383" y="111157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52"/>
            <p:cNvSpPr/>
            <p:nvPr/>
          </p:nvSpPr>
          <p:spPr>
            <a:xfrm>
              <a:off x="5910833" y="3636549"/>
              <a:ext cx="65913" cy="338137"/>
            </a:xfrm>
            <a:custGeom>
              <a:avLst/>
              <a:gdLst/>
              <a:ahLst/>
              <a:cxnLst/>
              <a:rect l="l" t="t" r="r" b="b"/>
              <a:pathLst>
                <a:path w="65913" h="338137" extrusionOk="0">
                  <a:moveTo>
                    <a:pt x="22574" y="0"/>
                  </a:moveTo>
                  <a:cubicBezTo>
                    <a:pt x="37052" y="111728"/>
                    <a:pt x="51435" y="223457"/>
                    <a:pt x="65913" y="335185"/>
                  </a:cubicBezTo>
                  <a:cubicBezTo>
                    <a:pt x="58579" y="336137"/>
                    <a:pt x="51149" y="337185"/>
                    <a:pt x="43815" y="338138"/>
                  </a:cubicBezTo>
                  <a:cubicBezTo>
                    <a:pt x="29242" y="226219"/>
                    <a:pt x="14573" y="114300"/>
                    <a:pt x="0" y="2381"/>
                  </a:cubicBezTo>
                  <a:cubicBezTo>
                    <a:pt x="7525" y="1619"/>
                    <a:pt x="15050" y="857"/>
                    <a:pt x="225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6" name="Google Shape;356;p52"/>
          <p:cNvSpPr txBox="1"/>
          <p:nvPr/>
        </p:nvSpPr>
        <p:spPr>
          <a:xfrm>
            <a:off x="5460520" y="136039"/>
            <a:ext cx="3683026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1.date</a:t>
            </a:r>
            <a:endParaRPr sz="4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ver and End Slide Master">
  <a:themeElements>
    <a:clrScheme name="ALLPPT-40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ntents Slide Master">
  <a:themeElements>
    <a:clrScheme name="ALLPPT-303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D2906"/>
      </a:accent1>
      <a:accent2>
        <a:srgbClr val="262626"/>
      </a:accent2>
      <a:accent3>
        <a:srgbClr val="FD2906"/>
      </a:accent3>
      <a:accent4>
        <a:srgbClr val="262626"/>
      </a:accent4>
      <a:accent5>
        <a:srgbClr val="FD2906"/>
      </a:accent5>
      <a:accent6>
        <a:srgbClr val="26262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ection Break Slide Master">
  <a:themeElements>
    <a:clrScheme name="ALLPPT-303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D2906"/>
      </a:accent1>
      <a:accent2>
        <a:srgbClr val="262626"/>
      </a:accent2>
      <a:accent3>
        <a:srgbClr val="FD2906"/>
      </a:accent3>
      <a:accent4>
        <a:srgbClr val="262626"/>
      </a:accent4>
      <a:accent5>
        <a:srgbClr val="FD2906"/>
      </a:accent5>
      <a:accent6>
        <a:srgbClr val="26262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1186</TotalTime>
  <Words>3354</Words>
  <Application>Microsoft Office PowerPoint</Application>
  <PresentationFormat>如螢幕大小 (16:9)</PresentationFormat>
  <Paragraphs>938</Paragraphs>
  <Slides>55</Slides>
  <Notes>52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4</vt:i4>
      </vt:variant>
      <vt:variant>
        <vt:lpstr>投影片標題</vt:lpstr>
      </vt:variant>
      <vt:variant>
        <vt:i4>55</vt:i4>
      </vt:variant>
    </vt:vector>
  </HeadingPairs>
  <TitlesOfParts>
    <vt:vector size="66" baseType="lpstr">
      <vt:lpstr>Arial</vt:lpstr>
      <vt:lpstr>新細明體</vt:lpstr>
      <vt:lpstr>Roboto</vt:lpstr>
      <vt:lpstr>Calibri</vt:lpstr>
      <vt:lpstr>Noto Sans Symbols</vt:lpstr>
      <vt:lpstr>맑은 고딕</vt:lpstr>
      <vt:lpstr>Wingdings</vt:lpstr>
      <vt:lpstr>Geometric</vt:lpstr>
      <vt:lpstr>Cover and End Slide Master</vt:lpstr>
      <vt:lpstr>Contents Slide Master</vt:lpstr>
      <vt:lpstr>Section Break Slide Master</vt:lpstr>
      <vt:lpstr>投影片 1</vt:lpstr>
      <vt:lpstr>投影片 2</vt:lpstr>
      <vt:lpstr>投影片 3</vt:lpstr>
      <vt:lpstr>投影片 4</vt:lpstr>
      <vt:lpstr>投影片 5</vt:lpstr>
      <vt:lpstr>投影片 6</vt:lpstr>
      <vt:lpstr>投影片 7</vt:lpstr>
      <vt:lpstr>投影片 8</vt:lpstr>
      <vt:lpstr>投影片 9</vt:lpstr>
      <vt:lpstr>投影片 10</vt:lpstr>
      <vt:lpstr>投影片 11</vt:lpstr>
      <vt:lpstr>投影片 12</vt:lpstr>
      <vt:lpstr>投影片 13</vt:lpstr>
      <vt:lpstr>投影片 14</vt:lpstr>
      <vt:lpstr>投影片 15</vt:lpstr>
      <vt:lpstr>投影片 16</vt:lpstr>
      <vt:lpstr>投影片 17</vt:lpstr>
      <vt:lpstr>投影片 18</vt:lpstr>
      <vt:lpstr>投影片 19</vt:lpstr>
      <vt:lpstr>投影片 20</vt:lpstr>
      <vt:lpstr>投影片 21</vt:lpstr>
      <vt:lpstr>投影片 22</vt:lpstr>
      <vt:lpstr>投影片 23</vt:lpstr>
      <vt:lpstr>投影片 24</vt:lpstr>
      <vt:lpstr>投影片 25</vt:lpstr>
      <vt:lpstr>投影片 26</vt:lpstr>
      <vt:lpstr>投影片 27</vt:lpstr>
      <vt:lpstr>投影片 28</vt:lpstr>
      <vt:lpstr>投影片 29</vt:lpstr>
      <vt:lpstr>投影片 30</vt:lpstr>
      <vt:lpstr>投影片 31</vt:lpstr>
      <vt:lpstr>投影片 32</vt:lpstr>
      <vt:lpstr>投影片 33</vt:lpstr>
      <vt:lpstr>投影片 34</vt:lpstr>
      <vt:lpstr>投影片 35</vt:lpstr>
      <vt:lpstr>投影片 36</vt:lpstr>
      <vt:lpstr>投影片 37</vt:lpstr>
      <vt:lpstr>投影片 38</vt:lpstr>
      <vt:lpstr>投影片 39</vt:lpstr>
      <vt:lpstr>投影片 40</vt:lpstr>
      <vt:lpstr>投影片 41</vt:lpstr>
      <vt:lpstr>投影片 42</vt:lpstr>
      <vt:lpstr>投影片 43</vt:lpstr>
      <vt:lpstr>投影片 44</vt:lpstr>
      <vt:lpstr>投影片 45</vt:lpstr>
      <vt:lpstr>投影片 46</vt:lpstr>
      <vt:lpstr>投影片 47</vt:lpstr>
      <vt:lpstr>投影片 48</vt:lpstr>
      <vt:lpstr>投影片 49</vt:lpstr>
      <vt:lpstr>投影片 50</vt:lpstr>
      <vt:lpstr>投影片 51</vt:lpstr>
      <vt:lpstr>投影片 52</vt:lpstr>
      <vt:lpstr>投影片 53</vt:lpstr>
      <vt:lpstr>投影片 54</vt:lpstr>
      <vt:lpstr>投影片 55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cp:lastModifiedBy>Jack</cp:lastModifiedBy>
  <cp:revision>111</cp:revision>
  <dcterms:modified xsi:type="dcterms:W3CDTF">2023-05-12T08:13:39Z</dcterms:modified>
</cp:coreProperties>
</file>